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2"/>
    <p:sldMasterId id="2147483659" r:id="rId3"/>
  </p:sldMasterIdLst>
  <p:notesMasterIdLst>
    <p:notesMasterId r:id="rId34"/>
  </p:notesMasterIdLst>
  <p:sldIdLst>
    <p:sldId id="258" r:id="rId4"/>
    <p:sldId id="758" r:id="rId5"/>
    <p:sldId id="4455" r:id="rId6"/>
    <p:sldId id="4464" r:id="rId7"/>
    <p:sldId id="257" r:id="rId8"/>
    <p:sldId id="1322" r:id="rId9"/>
    <p:sldId id="4456" r:id="rId10"/>
    <p:sldId id="4451" r:id="rId11"/>
    <p:sldId id="1488" r:id="rId12"/>
    <p:sldId id="4457" r:id="rId13"/>
    <p:sldId id="1441" r:id="rId14"/>
    <p:sldId id="4458" r:id="rId15"/>
    <p:sldId id="4459" r:id="rId16"/>
    <p:sldId id="1398" r:id="rId17"/>
    <p:sldId id="4445" r:id="rId18"/>
    <p:sldId id="1487" r:id="rId19"/>
    <p:sldId id="1438" r:id="rId20"/>
    <p:sldId id="465" r:id="rId21"/>
    <p:sldId id="1353" r:id="rId22"/>
    <p:sldId id="4461" r:id="rId23"/>
    <p:sldId id="4463" r:id="rId24"/>
    <p:sldId id="1400" r:id="rId25"/>
    <p:sldId id="1443" r:id="rId26"/>
    <p:sldId id="1445" r:id="rId27"/>
    <p:sldId id="1447" r:id="rId28"/>
    <p:sldId id="1112" r:id="rId29"/>
    <p:sldId id="1289" r:id="rId30"/>
    <p:sldId id="343" r:id="rId31"/>
    <p:sldId id="290" r:id="rId32"/>
    <p:sldId id="1134" r:id="rId33"/>
  </p:sldIdLst>
  <p:sldSz cx="12188825" cy="6858000"/>
  <p:notesSz cx="14630400" cy="82296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80">
          <p15:clr>
            <a:srgbClr val="A4A3A4"/>
          </p15:clr>
        </p15:guide>
        <p15:guide id="2" pos="480">
          <p15:clr>
            <a:srgbClr val="A4A3A4"/>
          </p15:clr>
        </p15:guide>
        <p15:guide id="3" pos="7198">
          <p15:clr>
            <a:srgbClr val="A4A3A4"/>
          </p15:clr>
        </p15:guide>
        <p15:guide id="4" orient="horz" pos="400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5" roundtripDataSignature="AMtx7mhoi3XyluImxEYH/KTbWoxjEHBaQ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6" autoAdjust="0"/>
    <p:restoredTop sz="85410" autoAdjust="0"/>
  </p:normalViewPr>
  <p:slideViewPr>
    <p:cSldViewPr snapToGrid="0">
      <p:cViewPr varScale="1">
        <p:scale>
          <a:sx n="63" d="100"/>
          <a:sy n="63" d="100"/>
        </p:scale>
        <p:origin x="37" y="555"/>
      </p:cViewPr>
      <p:guideLst>
        <p:guide orient="horz" pos="480"/>
        <p:guide pos="480"/>
        <p:guide pos="7198"/>
        <p:guide orient="horz" pos="400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88"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8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86"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8" Type="http://schemas.openxmlformats.org/officeDocument/2006/relationships/slide" Target="slides/slide5.xml"/><Relationship Id="rId85" Type="http://customschemas.google.com/relationships/presentationmetadata" Target="metadata"/><Relationship Id="rId3"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6340475" cy="4127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8286750" y="0"/>
            <a:ext cx="6340475" cy="41275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846638" y="1028700"/>
            <a:ext cx="4937125" cy="27781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463675" y="3960813"/>
            <a:ext cx="11703050" cy="324008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0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7816850"/>
            <a:ext cx="6340475" cy="41275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8286750" y="7816850"/>
            <a:ext cx="6340475" cy="41275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notes"/>
          <p:cNvSpPr txBox="1">
            <a:spLocks noGrp="1"/>
          </p:cNvSpPr>
          <p:nvPr>
            <p:ph type="body" idx="1"/>
          </p:nvPr>
        </p:nvSpPr>
        <p:spPr>
          <a:xfrm>
            <a:off x="1463675" y="3960813"/>
            <a:ext cx="11703050" cy="32400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3" name="Google Shape;213;p3:notes"/>
          <p:cNvSpPr>
            <a:spLocks noGrp="1" noRot="1" noChangeAspect="1"/>
          </p:cNvSpPr>
          <p:nvPr>
            <p:ph type="sldImg" idx="2"/>
          </p:nvPr>
        </p:nvSpPr>
        <p:spPr>
          <a:xfrm>
            <a:off x="4846638" y="1028700"/>
            <a:ext cx="4937125" cy="27781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notes"/>
          <p:cNvSpPr>
            <a:spLocks noGrp="1" noRot="1" noChangeAspect="1"/>
          </p:cNvSpPr>
          <p:nvPr>
            <p:ph type="sldImg" idx="2"/>
          </p:nvPr>
        </p:nvSpPr>
        <p:spPr>
          <a:xfrm>
            <a:off x="4846638" y="1028700"/>
            <a:ext cx="4937125" cy="27781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2:notes"/>
          <p:cNvSpPr txBox="1">
            <a:spLocks noGrp="1"/>
          </p:cNvSpPr>
          <p:nvPr>
            <p:ph type="body" idx="1"/>
          </p:nvPr>
        </p:nvSpPr>
        <p:spPr>
          <a:xfrm>
            <a:off x="1463675" y="3960813"/>
            <a:ext cx="11703050" cy="32400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{NSN SUEANADWLU68 &lt;GO&gt;}</a:t>
            </a:r>
            <a:endParaRPr dirty="0"/>
          </a:p>
        </p:txBody>
      </p:sp>
      <p:sp>
        <p:nvSpPr>
          <p:cNvPr id="204" name="Google Shape;204;p2:notes"/>
          <p:cNvSpPr txBox="1">
            <a:spLocks noGrp="1"/>
          </p:cNvSpPr>
          <p:nvPr>
            <p:ph type="sldNum" idx="12"/>
          </p:nvPr>
        </p:nvSpPr>
        <p:spPr>
          <a:xfrm>
            <a:off x="8286750" y="7816850"/>
            <a:ext cx="6340475" cy="41275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4231968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{BPRV ID:229769 BITID:2493004 &lt;GO&gt;} – in for Monday</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25244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{NSN SGV9G6T1UM0W &lt;GO&gt;}</a:t>
            </a:r>
          </a:p>
          <a:p>
            <a:r>
              <a:rPr lang="en-US" dirty="0"/>
              <a:t>{NSN SM979ADWLU68 &lt;GO&gt;}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7655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{NSN SV7XBAT1UM0W &lt;GO&gt;}</a:t>
            </a:r>
          </a:p>
          <a:p>
            <a:endParaRPr lang="en-US" dirty="0"/>
          </a:p>
          <a:p>
            <a:r>
              <a:rPr lang="en-US" dirty="0"/>
              <a:t>Both there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9549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{NSN SINKQ9DWRGG1 &lt;GO&gt;}</a:t>
            </a:r>
          </a:p>
          <a:p>
            <a:endParaRPr lang="en-US" dirty="0"/>
          </a:p>
          <a:p>
            <a:r>
              <a:rPr lang="en-US" b="0" i="0" dirty="0">
                <a:solidFill>
                  <a:srgbClr val="202122"/>
                </a:solidFill>
                <a:effectLst/>
                <a:latin typeface="Arial" panose="020B0604020202020204" pitchFamily="34" charset="0"/>
              </a:rPr>
              <a:t>The National People's Congress meets in full session for roughly two weeks each year and votes on important pieces of legislation and personnel assignments, among other things.</a:t>
            </a:r>
          </a:p>
          <a:p>
            <a:r>
              <a:rPr lang="en-US" b="0" i="0" dirty="0">
                <a:solidFill>
                  <a:srgbClr val="202122"/>
                </a:solidFill>
                <a:effectLst/>
                <a:latin typeface="Arial" panose="020B0604020202020204" pitchFamily="34" charset="0"/>
              </a:rPr>
              <a:t>China is running its highest official fiscal deficit ratio in over 30 years (budget deficit / GDP. The government is spending more money (infrastructure, military, R&amp;D, etc.) than it earns (taxes) as a % of GDP)</a:t>
            </a:r>
          </a:p>
          <a:p>
            <a:r>
              <a:rPr lang="en-US" b="0" i="0" dirty="0">
                <a:solidFill>
                  <a:srgbClr val="1F1F1F"/>
                </a:solidFill>
                <a:effectLst/>
                <a:latin typeface="Google Sans"/>
              </a:rPr>
              <a:t>Authorities have set an ambitious economic growth goal of about </a:t>
            </a:r>
            <a:r>
              <a:rPr lang="en-US" b="0" i="0" dirty="0">
                <a:solidFill>
                  <a:srgbClr val="040C28"/>
                </a:solidFill>
                <a:effectLst/>
                <a:latin typeface="Google Sans"/>
              </a:rPr>
              <a:t>5%</a:t>
            </a:r>
            <a:r>
              <a:rPr lang="en-US" b="0" i="0" dirty="0">
                <a:solidFill>
                  <a:srgbClr val="1F1F1F"/>
                </a:solidFill>
                <a:effectLst/>
                <a:latin typeface="Google Sans"/>
              </a:rPr>
              <a:t> for 2025 and brought China's fiscal deficit target to the highest in over three decades. However, if the trade war with the US intensifies, economists say China will need to roll out substantial stimulus to meet its growth target this year.</a:t>
            </a:r>
          </a:p>
          <a:p>
            <a:r>
              <a:rPr lang="en-US" b="0" i="0" dirty="0">
                <a:solidFill>
                  <a:srgbClr val="1F1F1F"/>
                </a:solidFill>
                <a:effectLst/>
                <a:latin typeface="Google Sans"/>
              </a:rPr>
              <a:t>Government spending on defense and tech is targeted to rise this year. Tech and consumer discretionary have really carried the </a:t>
            </a:r>
            <a:r>
              <a:rPr lang="en-US" b="0" i="0" dirty="0" err="1">
                <a:solidFill>
                  <a:srgbClr val="1F1F1F"/>
                </a:solidFill>
                <a:effectLst/>
                <a:latin typeface="Google Sans"/>
              </a:rPr>
              <a:t>china</a:t>
            </a:r>
            <a:r>
              <a:rPr lang="en-US" b="0" i="0" dirty="0">
                <a:solidFill>
                  <a:srgbClr val="1F1F1F"/>
                </a:solidFill>
                <a:effectLst/>
                <a:latin typeface="Google Sans"/>
              </a:rPr>
              <a:t> rally so far this year. However over the past month, we have seen tech and discretionary start to cool off, but materials (which typically do well after the NPC budget meetings) pick up, along with staples. </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53327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{NSN SMS6QBT0AFB4 &lt;GO&gt;}</a:t>
            </a:r>
            <a:br>
              <a:rPr lang="en-US" dirty="0"/>
            </a:br>
            <a:r>
              <a:rPr lang="en-US" dirty="0"/>
              <a:t>from forecast time series on BI STOXG: {BI STOXG INDEXEPS |1014-2-W-Data|W12||USD&lt;GO&gt;}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Biggest Canada impact is energy is returning to earnings expansion after </a:t>
            </a:r>
            <a:r>
              <a:rPr lang="en-US" dirty="0" err="1"/>
              <a:t>delcinin</a:t>
            </a:r>
            <a:r>
              <a:rPr lang="en-US" dirty="0"/>
              <a:t> in 2024. materials are poised to double their pace of earnings growth, from about 23% </a:t>
            </a:r>
            <a:r>
              <a:rPr lang="en-US" dirty="0" err="1"/>
              <a:t>yoy</a:t>
            </a:r>
            <a:r>
              <a:rPr lang="en-US" dirty="0"/>
              <a:t> in 2024 to 43% in 2025. Ex both commodity sectors there is still acceleration into 2025 from 2025, as most sectors are poised to do better.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413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{NSN SQ4O37DWLU68 &lt;GO&gt;}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7730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{NSN SU9QA9T1UM0W &lt;GO&gt;} {BPRV ID:465901 BITID:2511412 &lt;GO&gt;}</a:t>
            </a:r>
          </a:p>
        </p:txBody>
      </p:sp>
      <p:sp>
        <p:nvSpPr>
          <p:cNvPr id="4" name="Slide Number Placeholder 3"/>
          <p:cNvSpPr>
            <a:spLocks noGrp="1"/>
          </p:cNvSpPr>
          <p:nvPr>
            <p:ph type="sldNum" sz="quarter" idx="5"/>
          </p:nvPr>
        </p:nvSpPr>
        <p:spPr/>
        <p:txBody>
          <a:bodyPr/>
          <a:lstStyle/>
          <a:p>
            <a:fld id="{236BE8D6-E931-9943-B814-130AD7928BEB}" type="slidenum">
              <a:rPr lang="en-US" smtClean="0"/>
              <a:t>12</a:t>
            </a:fld>
            <a:endParaRPr lang="en-US"/>
          </a:p>
        </p:txBody>
      </p:sp>
    </p:spTree>
    <p:extLst>
      <p:ext uri="{BB962C8B-B14F-4D97-AF65-F5344CB8AC3E}">
        <p14:creationId xmlns:p14="http://schemas.microsoft.com/office/powerpoint/2010/main" val="544974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here: NSN SM9A66DWLU68</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31250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{NSN SHWBM8DWX2PS &lt;GO&gt;}</a:t>
            </a:r>
          </a:p>
          <a:p>
            <a:r>
              <a:rPr lang="en-US" dirty="0"/>
              <a:t>Right: NSN SFKYN7DWX2PS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24549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700794">
              <a:defRPr/>
            </a:pPr>
            <a:r>
              <a:rPr lang="en-US" dirty="0"/>
              <a:t>from the STOXN dashboard. Links below: </a:t>
            </a:r>
          </a:p>
          <a:p>
            <a:pPr marL="0" marR="0" lvl="0" indent="0" algn="l" defTabSz="700794" rtl="0" eaLnBrk="1" fontAlgn="auto" latinLnBrk="0" hangingPunct="1">
              <a:lnSpc>
                <a:spcPct val="100000"/>
              </a:lnSpc>
              <a:spcBef>
                <a:spcPts val="0"/>
              </a:spcBef>
              <a:spcAft>
                <a:spcPts val="0"/>
              </a:spcAft>
              <a:buClrTx/>
              <a:buSzTx/>
              <a:buFontTx/>
              <a:buNone/>
              <a:tabLst/>
              <a:defRPr/>
            </a:pPr>
            <a:r>
              <a:rPr lang="en-US" dirty="0"/>
              <a:t>TMT &amp; ex-TMT {BI STOXN SPXERNR |2628-2-Q-Data|IL12||USD|X1768,1769&lt;GO&gt;}</a:t>
            </a:r>
            <a:br>
              <a:rPr lang="en-US" dirty="0"/>
            </a:br>
            <a:r>
              <a:rPr lang="en-US" dirty="0"/>
              <a:t>{NSN SMPOQQT0AFB5 &lt;GO&gt;}</a:t>
            </a:r>
          </a:p>
          <a:p>
            <a:pPr defTabSz="700794">
              <a:defRPr/>
            </a:pPr>
            <a:endParaRPr lang="en-US" dirty="0"/>
          </a:p>
          <a:p>
            <a:endParaRPr lang="en-US" dirty="0"/>
          </a:p>
        </p:txBody>
      </p:sp>
      <p:sp>
        <p:nvSpPr>
          <p:cNvPr id="4" name="Slide Number Placeholder 3"/>
          <p:cNvSpPr>
            <a:spLocks noGrp="1"/>
          </p:cNvSpPr>
          <p:nvPr>
            <p:ph type="sldNum" sz="quarter" idx="5"/>
          </p:nvPr>
        </p:nvSpPr>
        <p:spPr/>
        <p:txBody>
          <a:bodyPr/>
          <a:lstStyle/>
          <a:p>
            <a:fld id="{63F8D4E2-F2C0-4F25-8288-FFDA85D24A31}" type="slidenum">
              <a:rPr lang="en-GB" smtClean="0"/>
              <a:t>15</a:t>
            </a:fld>
            <a:endParaRPr lang="en-GB"/>
          </a:p>
        </p:txBody>
      </p:sp>
    </p:spTree>
    <p:extLst>
      <p:ext uri="{BB962C8B-B14F-4D97-AF65-F5344CB8AC3E}">
        <p14:creationId xmlns:p14="http://schemas.microsoft.com/office/powerpoint/2010/main" val="3202162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here: {NSN ST6T8BDWLU68 &lt;Go&gt;}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4407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{BPRV ID:465901 BITID:2510298 &lt;GO&gt;}</a:t>
            </a:r>
          </a:p>
        </p:txBody>
      </p:sp>
      <p:sp>
        <p:nvSpPr>
          <p:cNvPr id="4" name="Slide Number Placeholder 3"/>
          <p:cNvSpPr>
            <a:spLocks noGrp="1"/>
          </p:cNvSpPr>
          <p:nvPr>
            <p:ph type="sldNum" sz="quarter" idx="5"/>
          </p:nvPr>
        </p:nvSpPr>
        <p:spPr/>
        <p:txBody>
          <a:bodyPr/>
          <a:lstStyle/>
          <a:p>
            <a:fld id="{63F8D4E2-F2C0-4F25-8288-FFDA85D24A31}" type="slidenum">
              <a:rPr lang="en-GB" smtClean="0"/>
              <a:t>18</a:t>
            </a:fld>
            <a:endParaRPr lang="en-GB"/>
          </a:p>
        </p:txBody>
      </p:sp>
    </p:spTree>
    <p:extLst>
      <p:ext uri="{BB962C8B-B14F-4D97-AF65-F5344CB8AC3E}">
        <p14:creationId xmlns:p14="http://schemas.microsoft.com/office/powerpoint/2010/main" val="1963185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{NSN SGFIIIDWLU68 &lt;GO&gt;}</a:t>
            </a:r>
          </a:p>
        </p:txBody>
      </p:sp>
      <p:sp>
        <p:nvSpPr>
          <p:cNvPr id="4" name="Slide Number Placeholder 3"/>
          <p:cNvSpPr>
            <a:spLocks noGrp="1"/>
          </p:cNvSpPr>
          <p:nvPr>
            <p:ph type="sldNum" sz="quarter" idx="5"/>
          </p:nvPr>
        </p:nvSpPr>
        <p:spPr/>
        <p:txBody>
          <a:bodyPr/>
          <a:lstStyle/>
          <a:p>
            <a:fld id="{859AEBE0-E71C-40CB-9F1F-85E0BC4D311D}" type="slidenum">
              <a:rPr lang="en-US" smtClean="0"/>
              <a:t>19</a:t>
            </a:fld>
            <a:endParaRPr lang="en-US"/>
          </a:p>
        </p:txBody>
      </p:sp>
    </p:spTree>
    <p:extLst>
      <p:ext uri="{BB962C8B-B14F-4D97-AF65-F5344CB8AC3E}">
        <p14:creationId xmlns:p14="http://schemas.microsoft.com/office/powerpoint/2010/main" val="2588133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{NSN SUUZMADWLU68 &lt;GO&gt;} and in BI THEME library here: {BI BSKTG THEMETF |3044-2-W-Units|M12||USD&lt;GO&gt;}</a:t>
            </a:r>
          </a:p>
        </p:txBody>
      </p:sp>
      <p:sp>
        <p:nvSpPr>
          <p:cNvPr id="4" name="Slide Number Placeholder 3"/>
          <p:cNvSpPr>
            <a:spLocks noGrp="1"/>
          </p:cNvSpPr>
          <p:nvPr>
            <p:ph type="sldNum" idx="12"/>
          </p:nvPr>
        </p:nvSpPr>
        <p:spPr/>
        <p:txBody>
          <a:bodyPr/>
          <a:lstStyle/>
          <a:p>
            <a:pPr algn="r"/>
            <a:fld id="{00000000-1234-1234-1234-123412341234}" type="slidenum">
              <a:rPr lang="en-US" sz="900">
                <a:solidFill>
                  <a:schemeClr val="dk1"/>
                </a:solidFill>
                <a:latin typeface="Calibri"/>
                <a:ea typeface="Calibri"/>
                <a:cs typeface="Calibri"/>
                <a:sym typeface="Calibri"/>
              </a:rPr>
              <a:pPr algn="r"/>
              <a:t>20</a:t>
            </a:fld>
            <a:endParaRPr lang="en-US" sz="9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878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here: {NSN SVMS6IDWX2PS &lt;GO&gt;}</a:t>
            </a:r>
          </a:p>
        </p:txBody>
      </p:sp>
      <p:sp>
        <p:nvSpPr>
          <p:cNvPr id="4" name="Slide Number Placeholder 3"/>
          <p:cNvSpPr>
            <a:spLocks noGrp="1"/>
          </p:cNvSpPr>
          <p:nvPr>
            <p:ph type="sldNum" idx="12"/>
          </p:nvPr>
        </p:nvSpPr>
        <p:spPr/>
        <p:txBody>
          <a:bodyPr/>
          <a:lstStyle/>
          <a:p>
            <a:pPr algn="r"/>
            <a:fld id="{00000000-1234-1234-1234-123412341234}" type="slidenum">
              <a:rPr lang="en-US" sz="900">
                <a:solidFill>
                  <a:schemeClr val="dk1"/>
                </a:solidFill>
                <a:latin typeface="Calibri"/>
                <a:ea typeface="Calibri"/>
                <a:cs typeface="Calibri"/>
                <a:sym typeface="Calibri"/>
              </a:rPr>
              <a:pPr algn="r"/>
              <a:t>21</a:t>
            </a:fld>
            <a:endParaRPr lang="en-US" sz="9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2823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in new from BPAC, a/o last week</a:t>
            </a:r>
            <a:br>
              <a:rPr lang="en-US" dirty="0"/>
            </a:br>
            <a:br>
              <a:rPr lang="en-US" dirty="0"/>
            </a:br>
            <a:r>
              <a:rPr lang="en-US" dirty="0"/>
              <a:t>{NSN STZIU9T1UM0W &lt;Go&gt;}</a:t>
            </a:r>
            <a:br>
              <a:rPr lang="en-US" dirty="0"/>
            </a:br>
            <a:br>
              <a:rPr lang="en-US" dirty="0"/>
            </a:br>
            <a:r>
              <a:rPr lang="en-US" dirty="0"/>
              <a:t>At each quarter end rebalance, sectors are ranked by the metric scores, and an overweight position is taken on the indices corresponding to the top 3 sectors and an underweight position on the indices corresponding to the bottom 3 sectors. The top 3 sector indices are overweight by 7.5, 5, and 2.5 percentage points, and the bottom 3 sector indices are underweight by 7.5, 5, and 2.5 percentage points2 . However, not all sector index weights are high enough to take this large of an underweight position. In this case, we have a sector weight of 0, and underweight the 4th lowest sector to make up the difference up to 2.5 percentage points. Weights are then rescaled to 100% to ensure </a:t>
            </a:r>
            <a:r>
              <a:rPr lang="en-US" dirty="0" err="1"/>
              <a:t>overweights</a:t>
            </a:r>
            <a:r>
              <a:rPr lang="en-US" dirty="0"/>
              <a:t> and underweights are balanced.</a:t>
            </a:r>
          </a:p>
        </p:txBody>
      </p:sp>
      <p:sp>
        <p:nvSpPr>
          <p:cNvPr id="4" name="Slide Number Placeholder 3"/>
          <p:cNvSpPr>
            <a:spLocks noGrp="1"/>
          </p:cNvSpPr>
          <p:nvPr>
            <p:ph type="sldNum" idx="12"/>
          </p:nvPr>
        </p:nvSpPr>
        <p:spPr/>
        <p:txBody>
          <a:bodyPr/>
          <a:lstStyle/>
          <a:p>
            <a:pPr algn="r"/>
            <a:fld id="{00000000-1234-1234-1234-123412341234}" type="slidenum">
              <a:rPr lang="en-US" sz="900">
                <a:solidFill>
                  <a:schemeClr val="dk1"/>
                </a:solidFill>
                <a:latin typeface="Calibri"/>
                <a:ea typeface="Calibri"/>
                <a:cs typeface="Calibri"/>
                <a:sym typeface="Calibri"/>
              </a:rPr>
              <a:pPr algn="r"/>
              <a:t>22</a:t>
            </a:fld>
            <a:endParaRPr lang="en-US" sz="9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8909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{NSN SU1ORHDWX2PS &lt;GO&gt;}</a:t>
            </a:r>
          </a:p>
        </p:txBody>
      </p:sp>
      <p:sp>
        <p:nvSpPr>
          <p:cNvPr id="4" name="Slide Number Placeholder 3"/>
          <p:cNvSpPr>
            <a:spLocks noGrp="1"/>
          </p:cNvSpPr>
          <p:nvPr>
            <p:ph type="sldNum" idx="12"/>
          </p:nvPr>
        </p:nvSpPr>
        <p:spPr/>
        <p:txBody>
          <a:bodyPr/>
          <a:lstStyle/>
          <a:p>
            <a:pPr algn="r"/>
            <a:fld id="{00000000-1234-1234-1234-123412341234}" type="slidenum">
              <a:rPr lang="en-US" sz="900">
                <a:solidFill>
                  <a:schemeClr val="dk1"/>
                </a:solidFill>
                <a:latin typeface="Calibri"/>
                <a:ea typeface="Calibri"/>
                <a:cs typeface="Calibri"/>
                <a:sym typeface="Calibri"/>
              </a:rPr>
              <a:pPr algn="r"/>
              <a:t>23</a:t>
            </a:fld>
            <a:endParaRPr lang="en-US" sz="9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2960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1470" indent="-165735" defTabSz="662940">
              <a:defRPr/>
            </a:pPr>
            <a:r>
              <a:rPr lang="en-US" dirty="0"/>
              <a:t>{BPRV ID:391097 BITID:2110917 &lt;GO&gt;}</a:t>
            </a:r>
          </a:p>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900">
                <a:solidFill>
                  <a:schemeClr val="dk1"/>
                </a:solidFill>
                <a:latin typeface="Calibri"/>
                <a:ea typeface="Calibri"/>
                <a:cs typeface="Calibri"/>
                <a:sym typeface="Calibri"/>
              </a:rPr>
              <a:pPr algn="r"/>
              <a:t>24</a:t>
            </a:fld>
            <a:endParaRPr lang="en-US" sz="9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9535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{NSN SLJSE9DWLU68 &lt;GO&gt;}</a:t>
            </a:r>
          </a:p>
        </p:txBody>
      </p:sp>
      <p:sp>
        <p:nvSpPr>
          <p:cNvPr id="4" name="Slide Number Placeholder 3"/>
          <p:cNvSpPr>
            <a:spLocks noGrp="1"/>
          </p:cNvSpPr>
          <p:nvPr>
            <p:ph type="sldNum" idx="12"/>
          </p:nvPr>
        </p:nvSpPr>
        <p:spPr/>
        <p:txBody>
          <a:bodyPr/>
          <a:lstStyle/>
          <a:p>
            <a:pPr algn="r"/>
            <a:fld id="{00000000-1234-1234-1234-123412341234}" type="slidenum">
              <a:rPr lang="en-US" sz="900">
                <a:solidFill>
                  <a:schemeClr val="dk1"/>
                </a:solidFill>
                <a:latin typeface="Calibri"/>
                <a:ea typeface="Calibri"/>
                <a:cs typeface="Calibri"/>
                <a:sym typeface="Calibri"/>
              </a:rPr>
              <a:pPr algn="r"/>
              <a:t>25</a:t>
            </a:fld>
            <a:endParaRPr lang="en-US" sz="9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7055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6:notes"/>
          <p:cNvSpPr txBox="1">
            <a:spLocks noGrp="1"/>
          </p:cNvSpPr>
          <p:nvPr>
            <p:ph type="body" idx="1"/>
          </p:nvPr>
        </p:nvSpPr>
        <p:spPr>
          <a:xfrm>
            <a:off x="1561254" y="4158854"/>
            <a:ext cx="12483253" cy="3402091"/>
          </a:xfrm>
          <a:prstGeom prst="rect">
            <a:avLst/>
          </a:prstGeom>
        </p:spPr>
        <p:txBody>
          <a:bodyPr spcFirstLastPara="1" wrap="square" lIns="96645" tIns="48309" rIns="96645" bIns="48309" anchor="t" anchorCtr="0">
            <a:noAutofit/>
          </a:bodyPr>
          <a:lstStyle/>
          <a:p>
            <a:endParaRPr/>
          </a:p>
        </p:txBody>
      </p:sp>
      <p:sp>
        <p:nvSpPr>
          <p:cNvPr id="354" name="Google Shape;354;p16:notes"/>
          <p:cNvSpPr>
            <a:spLocks noGrp="1" noRot="1" noChangeAspect="1"/>
          </p:cNvSpPr>
          <p:nvPr>
            <p:ph type="sldImg" idx="2"/>
          </p:nvPr>
        </p:nvSpPr>
        <p:spPr>
          <a:xfrm>
            <a:off x="5210175" y="1079500"/>
            <a:ext cx="5186363" cy="29178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9144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6:notes"/>
          <p:cNvSpPr txBox="1">
            <a:spLocks noGrp="1"/>
          </p:cNvSpPr>
          <p:nvPr>
            <p:ph type="body" idx="1"/>
          </p:nvPr>
        </p:nvSpPr>
        <p:spPr>
          <a:xfrm>
            <a:off x="1561254" y="4158854"/>
            <a:ext cx="12483253" cy="3402091"/>
          </a:xfrm>
          <a:prstGeom prst="rect">
            <a:avLst/>
          </a:prstGeom>
        </p:spPr>
        <p:txBody>
          <a:bodyPr spcFirstLastPara="1" wrap="square" lIns="96645" tIns="48309" rIns="96645" bIns="48309" anchor="t" anchorCtr="0">
            <a:noAutofit/>
          </a:bodyPr>
          <a:lstStyle/>
          <a:p>
            <a:r>
              <a:rPr lang="en-US" dirty="0"/>
              <a:t>New pic?</a:t>
            </a:r>
            <a:endParaRPr dirty="0"/>
          </a:p>
        </p:txBody>
      </p:sp>
      <p:sp>
        <p:nvSpPr>
          <p:cNvPr id="354" name="Google Shape;354;p16:notes"/>
          <p:cNvSpPr>
            <a:spLocks noGrp="1" noRot="1" noChangeAspect="1"/>
          </p:cNvSpPr>
          <p:nvPr>
            <p:ph type="sldImg" idx="2"/>
          </p:nvPr>
        </p:nvSpPr>
        <p:spPr>
          <a:xfrm>
            <a:off x="5210175" y="1079500"/>
            <a:ext cx="5186363" cy="29178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5314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2:notes"/>
          <p:cNvSpPr txBox="1">
            <a:spLocks noGrp="1"/>
          </p:cNvSpPr>
          <p:nvPr>
            <p:ph type="body" idx="1"/>
          </p:nvPr>
        </p:nvSpPr>
        <p:spPr>
          <a:xfrm>
            <a:off x="1463675" y="3960813"/>
            <a:ext cx="11703050" cy="32400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p32:notes"/>
          <p:cNvSpPr>
            <a:spLocks noGrp="1" noRot="1" noChangeAspect="1"/>
          </p:cNvSpPr>
          <p:nvPr>
            <p:ph type="sldImg" idx="2"/>
          </p:nvPr>
        </p:nvSpPr>
        <p:spPr>
          <a:xfrm>
            <a:off x="4846638" y="1028700"/>
            <a:ext cx="4937125" cy="27781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2:notes"/>
          <p:cNvSpPr txBox="1">
            <a:spLocks noGrp="1"/>
          </p:cNvSpPr>
          <p:nvPr>
            <p:ph type="body" idx="1"/>
          </p:nvPr>
        </p:nvSpPr>
        <p:spPr>
          <a:xfrm>
            <a:off x="1561254" y="4158854"/>
            <a:ext cx="12483253" cy="3402091"/>
          </a:xfrm>
          <a:prstGeom prst="rect">
            <a:avLst/>
          </a:prstGeom>
        </p:spPr>
        <p:txBody>
          <a:bodyPr spcFirstLastPara="1" wrap="square" lIns="96645" tIns="48309" rIns="96645" bIns="48309" anchor="t" anchorCtr="0">
            <a:noAutofit/>
          </a:bodyPr>
          <a:lstStyle/>
          <a:p>
            <a:endParaRPr/>
          </a:p>
        </p:txBody>
      </p:sp>
      <p:sp>
        <p:nvSpPr>
          <p:cNvPr id="468" name="Google Shape;468;p32:notes"/>
          <p:cNvSpPr>
            <a:spLocks noGrp="1" noRot="1" noChangeAspect="1"/>
          </p:cNvSpPr>
          <p:nvPr>
            <p:ph type="sldImg" idx="2"/>
          </p:nvPr>
        </p:nvSpPr>
        <p:spPr>
          <a:xfrm>
            <a:off x="5210175" y="1079500"/>
            <a:ext cx="5186363" cy="29178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9925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4"/>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BI overview">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9980612" y="5791200"/>
            <a:ext cx="2208213" cy="838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2424"/>
          <p:cNvSpPr txBox="1"/>
          <p:nvPr userDrawn="1"/>
        </p:nvSpPr>
        <p:spPr>
          <a:xfrm>
            <a:off x="7466012" y="729993"/>
            <a:ext cx="1523603" cy="538609"/>
          </a:xfrm>
          <a:prstGeom prst="rect">
            <a:avLst/>
          </a:prstGeom>
        </p:spPr>
        <p:txBody>
          <a:bodyPr vert="horz" wrap="square" lIns="0" tIns="0" rIns="0" bIns="0" rtlCol="0">
            <a:spAutoFit/>
          </a:bodyPr>
          <a:lstStyle/>
          <a:p>
            <a:pPr marL="10580">
              <a:lnSpc>
                <a:spcPts val="2978"/>
              </a:lnSpc>
              <a:spcBef>
                <a:spcPts val="83"/>
              </a:spcBef>
            </a:pPr>
            <a:r>
              <a:rPr sz="2499" b="1" spc="-58" dirty="0">
                <a:solidFill>
                  <a:srgbClr val="F89C27"/>
                </a:solidFill>
                <a:latin typeface="Avenir Next P for BBG"/>
                <a:cs typeface="Avenir Next P for BBG"/>
              </a:rPr>
              <a:t>135+</a:t>
            </a:r>
            <a:endParaRPr sz="2499" dirty="0">
              <a:solidFill>
                <a:srgbClr val="F89C27"/>
              </a:solidFill>
              <a:latin typeface="Avenir Next P for BBG"/>
              <a:cs typeface="Avenir Next P for BBG"/>
            </a:endParaRPr>
          </a:p>
          <a:p>
            <a:pPr marL="10580">
              <a:lnSpc>
                <a:spcPts val="1179"/>
              </a:lnSpc>
            </a:pPr>
            <a:r>
              <a:rPr sz="1000" spc="-4" dirty="0">
                <a:solidFill>
                  <a:srgbClr val="FFFFFF"/>
                </a:solidFill>
                <a:latin typeface="Avenir Next P for BBG"/>
                <a:cs typeface="Avenir Next P for BBG"/>
              </a:rPr>
              <a:t>industries</a:t>
            </a:r>
            <a:endParaRPr sz="1000" dirty="0">
              <a:latin typeface="Avenir Next P for BBG"/>
              <a:cs typeface="Avenir Next P for BBG"/>
            </a:endParaRPr>
          </a:p>
        </p:txBody>
      </p:sp>
      <p:sp>
        <p:nvSpPr>
          <p:cNvPr id="6" name="object 2425"/>
          <p:cNvSpPr txBox="1"/>
          <p:nvPr userDrawn="1"/>
        </p:nvSpPr>
        <p:spPr>
          <a:xfrm>
            <a:off x="5942952" y="729993"/>
            <a:ext cx="1523603" cy="538609"/>
          </a:xfrm>
          <a:prstGeom prst="rect">
            <a:avLst/>
          </a:prstGeom>
        </p:spPr>
        <p:txBody>
          <a:bodyPr vert="horz" wrap="square" lIns="0" tIns="0" rIns="0" bIns="0" rtlCol="0">
            <a:spAutoFit/>
          </a:bodyPr>
          <a:lstStyle/>
          <a:p>
            <a:pPr marL="10580">
              <a:lnSpc>
                <a:spcPts val="2978"/>
              </a:lnSpc>
              <a:spcBef>
                <a:spcPts val="83"/>
              </a:spcBef>
            </a:pPr>
            <a:r>
              <a:rPr sz="2499" b="1" spc="-21" dirty="0">
                <a:solidFill>
                  <a:srgbClr val="F99B27"/>
                </a:solidFill>
                <a:latin typeface="Avenir Next P for BBG"/>
                <a:cs typeface="Avenir Next P for BBG"/>
              </a:rPr>
              <a:t>500+</a:t>
            </a:r>
            <a:endParaRPr sz="2499" dirty="0">
              <a:solidFill>
                <a:srgbClr val="F99B27"/>
              </a:solidFill>
              <a:latin typeface="Avenir Next P for BBG"/>
              <a:cs typeface="Avenir Next P for BBG"/>
            </a:endParaRPr>
          </a:p>
          <a:p>
            <a:pPr marL="10580">
              <a:lnSpc>
                <a:spcPts val="1179"/>
              </a:lnSpc>
            </a:pPr>
            <a:r>
              <a:rPr sz="1000" dirty="0">
                <a:solidFill>
                  <a:srgbClr val="FFFFFF"/>
                </a:solidFill>
                <a:latin typeface="Avenir Next P for BBG"/>
                <a:cs typeface="Avenir Next P for BBG"/>
              </a:rPr>
              <a:t>data</a:t>
            </a:r>
            <a:r>
              <a:rPr sz="1000" spc="-37" dirty="0">
                <a:solidFill>
                  <a:srgbClr val="FFFFFF"/>
                </a:solidFill>
                <a:latin typeface="Avenir Next P for BBG"/>
                <a:cs typeface="Avenir Next P for BBG"/>
              </a:rPr>
              <a:t> </a:t>
            </a:r>
            <a:r>
              <a:rPr sz="1000" spc="-4" dirty="0">
                <a:solidFill>
                  <a:srgbClr val="FFFFFF"/>
                </a:solidFill>
                <a:latin typeface="Avenir Next P for BBG"/>
                <a:cs typeface="Avenir Next P for BBG"/>
              </a:rPr>
              <a:t>contributors</a:t>
            </a:r>
            <a:endParaRPr sz="1000" dirty="0">
              <a:latin typeface="Avenir Next P for BBG"/>
              <a:cs typeface="Avenir Next P for BBG"/>
            </a:endParaRPr>
          </a:p>
        </p:txBody>
      </p:sp>
      <p:sp>
        <p:nvSpPr>
          <p:cNvPr id="7" name="Rectangle 6"/>
          <p:cNvSpPr/>
          <p:nvPr userDrawn="1"/>
        </p:nvSpPr>
        <p:spPr>
          <a:xfrm>
            <a:off x="8782221" y="729993"/>
            <a:ext cx="1523603" cy="538609"/>
          </a:xfrm>
          <a:prstGeom prst="rect">
            <a:avLst/>
          </a:prstGeom>
        </p:spPr>
        <p:txBody>
          <a:bodyPr wrap="square" lIns="0" tIns="0" rIns="0" bIns="0">
            <a:spAutoFit/>
          </a:bodyPr>
          <a:lstStyle/>
          <a:p>
            <a:pPr marL="10580" marR="0" lvl="0" indent="0" algn="l" defTabSz="761787" rtl="0" eaLnBrk="1" fontAlgn="auto" latinLnBrk="0" hangingPunct="1">
              <a:lnSpc>
                <a:spcPts val="2978"/>
              </a:lnSpc>
              <a:spcBef>
                <a:spcPts val="633"/>
              </a:spcBef>
              <a:spcAft>
                <a:spcPts val="0"/>
              </a:spcAft>
              <a:buClrTx/>
              <a:buSzTx/>
              <a:buFontTx/>
              <a:buNone/>
              <a:tabLst/>
              <a:defRPr/>
            </a:pPr>
            <a:r>
              <a:rPr kumimoji="0" lang="en-US" sz="2499" b="1" i="0" u="none" strike="noStrike" kern="1200" cap="none" spc="37" normalizeH="0" baseline="0" noProof="0" dirty="0">
                <a:ln>
                  <a:noFill/>
                </a:ln>
                <a:solidFill>
                  <a:srgbClr val="F79B27"/>
                </a:solidFill>
                <a:effectLst/>
                <a:uLnTx/>
                <a:uFillTx/>
                <a:latin typeface="Avenir Next P for BBG"/>
                <a:ea typeface="+mn-ea"/>
                <a:cs typeface="Avenir Next P for BBG"/>
              </a:rPr>
              <a:t>2</a:t>
            </a:r>
            <a:r>
              <a:rPr kumimoji="0" lang="en-US" sz="2499" b="1" i="0" u="none" strike="noStrike" kern="1200" cap="none" spc="-42" normalizeH="0" baseline="0" noProof="0" dirty="0">
                <a:ln>
                  <a:noFill/>
                </a:ln>
                <a:solidFill>
                  <a:srgbClr val="F79B27"/>
                </a:solidFill>
                <a:effectLst/>
                <a:uLnTx/>
                <a:uFillTx/>
                <a:latin typeface="Avenir Next P for BBG"/>
                <a:ea typeface="+mn-ea"/>
                <a:cs typeface="Avenir Next P for BBG"/>
              </a:rPr>
              <a:t>,</a:t>
            </a:r>
            <a:r>
              <a:rPr kumimoji="0" lang="en-US" sz="2499" b="1" i="0" u="none" strike="noStrike" kern="1200" cap="none" spc="25" normalizeH="0" baseline="0" noProof="0" dirty="0">
                <a:ln>
                  <a:noFill/>
                </a:ln>
                <a:solidFill>
                  <a:srgbClr val="F79B27"/>
                </a:solidFill>
                <a:effectLst/>
                <a:uLnTx/>
                <a:uFillTx/>
                <a:latin typeface="Avenir Next P for BBG"/>
                <a:ea typeface="+mn-ea"/>
                <a:cs typeface="Avenir Next P for BBG"/>
              </a:rPr>
              <a:t>00</a:t>
            </a:r>
            <a:r>
              <a:rPr kumimoji="0" lang="en-US" sz="2499" b="1" i="0" u="none" strike="noStrike" kern="1200" cap="none" spc="-42" normalizeH="0" baseline="0" noProof="0" dirty="0">
                <a:ln>
                  <a:noFill/>
                </a:ln>
                <a:solidFill>
                  <a:srgbClr val="F79B27"/>
                </a:solidFill>
                <a:effectLst/>
                <a:uLnTx/>
                <a:uFillTx/>
                <a:latin typeface="Avenir Next P for BBG"/>
                <a:ea typeface="+mn-ea"/>
                <a:cs typeface="Avenir Next P for BBG"/>
              </a:rPr>
              <a:t>0</a:t>
            </a:r>
            <a:r>
              <a:rPr kumimoji="0" lang="en-US" sz="2499" b="1" i="0" u="none" strike="noStrike" kern="1200" cap="none" spc="0" normalizeH="0" baseline="0" noProof="0" dirty="0">
                <a:ln>
                  <a:noFill/>
                </a:ln>
                <a:solidFill>
                  <a:srgbClr val="F79B27"/>
                </a:solidFill>
                <a:effectLst/>
                <a:uLnTx/>
                <a:uFillTx/>
                <a:latin typeface="Avenir Next P for BBG"/>
                <a:ea typeface="+mn-ea"/>
                <a:cs typeface="Avenir Next P for BBG"/>
              </a:rPr>
              <a:t>+</a:t>
            </a:r>
            <a:endParaRPr kumimoji="0" lang="en-US" sz="2499" b="0" i="0" u="none" strike="noStrike" kern="1200" cap="none" spc="0" normalizeH="0" baseline="0" noProof="0" dirty="0">
              <a:ln>
                <a:noFill/>
              </a:ln>
              <a:solidFill>
                <a:srgbClr val="F79B27"/>
              </a:solidFill>
              <a:effectLst/>
              <a:uLnTx/>
              <a:uFillTx/>
              <a:latin typeface="Avenir Next P for BBG"/>
              <a:ea typeface="+mn-ea"/>
              <a:cs typeface="Avenir Next P for BBG"/>
            </a:endParaRPr>
          </a:p>
          <a:p>
            <a:pPr marL="10580" marR="0" lvl="0" indent="0" algn="l" defTabSz="761787" rtl="0" eaLnBrk="1" fontAlgn="auto" latinLnBrk="0" hangingPunct="1">
              <a:lnSpc>
                <a:spcPts val="1179"/>
              </a:lnSpc>
              <a:spcBef>
                <a:spcPts val="0"/>
              </a:spcBef>
              <a:spcAft>
                <a:spcPts val="0"/>
              </a:spcAft>
              <a:buClrTx/>
              <a:buSzTx/>
              <a:buFontTx/>
              <a:buNone/>
              <a:tabLst/>
              <a:defRPr/>
            </a:pPr>
            <a:r>
              <a:rPr kumimoji="0" lang="en-US" sz="1000" b="0" i="0" u="none" strike="noStrike" kern="1200" cap="none" spc="-8" normalizeH="0" baseline="0" noProof="0" dirty="0">
                <a:ln>
                  <a:noFill/>
                </a:ln>
                <a:solidFill>
                  <a:srgbClr val="FFFFFF"/>
                </a:solidFill>
                <a:effectLst/>
                <a:uLnTx/>
                <a:uFillTx/>
                <a:latin typeface="Avenir Next P for BBG"/>
                <a:ea typeface="+mn-ea"/>
                <a:cs typeface="Avenir Next P for BBG"/>
              </a:rPr>
              <a:t>companies</a:t>
            </a:r>
            <a:endParaRPr kumimoji="0" lang="en-US" sz="1000" b="0" i="0" u="none" strike="noStrike" kern="1200" cap="none" spc="0" normalizeH="0" baseline="0" noProof="0" dirty="0">
              <a:ln>
                <a:noFill/>
              </a:ln>
              <a:solidFill>
                <a:srgbClr val="000000"/>
              </a:solidFill>
              <a:effectLst/>
              <a:uLnTx/>
              <a:uFillTx/>
              <a:latin typeface="Avenir Next P for BBG"/>
              <a:ea typeface="+mn-ea"/>
              <a:cs typeface="Avenir Next P for BBG"/>
            </a:endParaRPr>
          </a:p>
        </p:txBody>
      </p:sp>
      <p:sp>
        <p:nvSpPr>
          <p:cNvPr id="8" name="Rectangle 7"/>
          <p:cNvSpPr/>
          <p:nvPr userDrawn="1"/>
        </p:nvSpPr>
        <p:spPr>
          <a:xfrm>
            <a:off x="10512131" y="729993"/>
            <a:ext cx="1523603" cy="538609"/>
          </a:xfrm>
          <a:prstGeom prst="rect">
            <a:avLst/>
          </a:prstGeom>
        </p:spPr>
        <p:txBody>
          <a:bodyPr wrap="square" lIns="0" tIns="0" rIns="0" bIns="0">
            <a:spAutoFit/>
          </a:bodyPr>
          <a:lstStyle/>
          <a:p>
            <a:pPr marL="10580" marR="0" lvl="0" indent="0" algn="l" defTabSz="761787" rtl="0" eaLnBrk="1" fontAlgn="auto" latinLnBrk="0" hangingPunct="1">
              <a:lnSpc>
                <a:spcPts val="2978"/>
              </a:lnSpc>
              <a:spcBef>
                <a:spcPts val="633"/>
              </a:spcBef>
              <a:spcAft>
                <a:spcPts val="0"/>
              </a:spcAft>
              <a:buClrTx/>
              <a:buSzTx/>
              <a:buFontTx/>
              <a:buNone/>
              <a:tabLst/>
              <a:defRPr/>
            </a:pPr>
            <a:r>
              <a:rPr kumimoji="0" lang="en-US" sz="2499" b="1" i="0" u="none" strike="noStrike" kern="1200" cap="none" spc="-21" normalizeH="0" baseline="0" noProof="0" dirty="0">
                <a:ln>
                  <a:noFill/>
                </a:ln>
                <a:solidFill>
                  <a:srgbClr val="FA9D27"/>
                </a:solidFill>
                <a:effectLst/>
                <a:uLnTx/>
                <a:uFillTx/>
                <a:latin typeface="Avenir Next P for BBG"/>
                <a:ea typeface="+mn-ea"/>
                <a:cs typeface="Avenir Next P for BBG"/>
              </a:rPr>
              <a:t>15yrs</a:t>
            </a:r>
            <a:endParaRPr kumimoji="0" lang="en-US" sz="2499" b="0" i="0" u="none" strike="noStrike" kern="1200" cap="none" spc="0" normalizeH="0" baseline="0" noProof="0" dirty="0">
              <a:ln>
                <a:noFill/>
              </a:ln>
              <a:solidFill>
                <a:srgbClr val="FA9D27"/>
              </a:solidFill>
              <a:effectLst/>
              <a:uLnTx/>
              <a:uFillTx/>
              <a:latin typeface="Avenir Next P for BBG"/>
              <a:ea typeface="+mn-ea"/>
              <a:cs typeface="Avenir Next P for BBG"/>
            </a:endParaRPr>
          </a:p>
          <a:p>
            <a:pPr marL="10580" marR="0" lvl="0" indent="0" algn="l" defTabSz="761787" rtl="0" eaLnBrk="1" fontAlgn="auto" latinLnBrk="0" hangingPunct="1">
              <a:lnSpc>
                <a:spcPts val="1179"/>
              </a:lnSpc>
              <a:spcBef>
                <a:spcPts val="0"/>
              </a:spcBef>
              <a:spcAft>
                <a:spcPts val="0"/>
              </a:spcAft>
              <a:buClrTx/>
              <a:buSzTx/>
              <a:buFontTx/>
              <a:buNone/>
              <a:tabLst/>
              <a:defRPr/>
            </a:pPr>
            <a:r>
              <a:rPr kumimoji="0" lang="en-US" sz="1000" b="0" i="0" u="none" strike="noStrike" kern="1200" cap="none" spc="-12" normalizeH="0" baseline="0" noProof="0" dirty="0">
                <a:ln>
                  <a:noFill/>
                </a:ln>
                <a:solidFill>
                  <a:srgbClr val="FFFFFF"/>
                </a:solidFill>
                <a:effectLst/>
                <a:uLnTx/>
                <a:uFillTx/>
                <a:latin typeface="Avenir Next P for BBG"/>
                <a:ea typeface="+mn-ea"/>
                <a:cs typeface="Avenir Next P for BBG"/>
              </a:rPr>
              <a:t>avg.</a:t>
            </a:r>
            <a:r>
              <a:rPr kumimoji="0" lang="en-US" sz="1000" b="0" i="0" u="none" strike="noStrike" kern="1200" cap="none" spc="-4" normalizeH="0" baseline="0" noProof="0" dirty="0">
                <a:ln>
                  <a:noFill/>
                </a:ln>
                <a:solidFill>
                  <a:srgbClr val="FFFFFF"/>
                </a:solidFill>
                <a:effectLst/>
                <a:uLnTx/>
                <a:uFillTx/>
                <a:latin typeface="Avenir Next P for BBG"/>
                <a:ea typeface="+mn-ea"/>
                <a:cs typeface="Avenir Next P for BBG"/>
              </a:rPr>
              <a:t> analyst </a:t>
            </a:r>
            <a:r>
              <a:rPr kumimoji="0" lang="en-US" sz="1000" b="0" i="0" u="none" strike="noStrike" kern="1200" cap="none" spc="-8" normalizeH="0" baseline="0" noProof="0" dirty="0">
                <a:ln>
                  <a:noFill/>
                </a:ln>
                <a:solidFill>
                  <a:srgbClr val="FFFFFF"/>
                </a:solidFill>
                <a:effectLst/>
                <a:uLnTx/>
                <a:uFillTx/>
                <a:latin typeface="Avenir Next P for BBG"/>
                <a:ea typeface="+mn-ea"/>
                <a:cs typeface="Avenir Next P for BBG"/>
              </a:rPr>
              <a:t>experience</a:t>
            </a:r>
            <a:endParaRPr kumimoji="0" lang="en-US" sz="1000" b="0" i="0" u="none" strike="noStrike" kern="1200" cap="none" spc="0" normalizeH="0" baseline="0" noProof="0" dirty="0">
              <a:ln>
                <a:noFill/>
              </a:ln>
              <a:solidFill>
                <a:srgbClr val="000000"/>
              </a:solidFill>
              <a:effectLst/>
              <a:uLnTx/>
              <a:uFillTx/>
              <a:latin typeface="Avenir Next P for BBG"/>
              <a:ea typeface="+mn-ea"/>
              <a:cs typeface="Avenir Next P for BBG"/>
            </a:endParaRP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7291" t="20371" r="17188" b="24074"/>
          <a:stretch/>
        </p:blipFill>
        <p:spPr>
          <a:xfrm>
            <a:off x="1100522" y="2620828"/>
            <a:ext cx="9684859" cy="4008572"/>
          </a:xfrm>
          <a:prstGeom prst="rect">
            <a:avLst/>
          </a:prstGeom>
        </p:spPr>
      </p:pic>
      <p:sp>
        <p:nvSpPr>
          <p:cNvPr id="10" name="TextBox 9"/>
          <p:cNvSpPr txBox="1"/>
          <p:nvPr userDrawn="1"/>
        </p:nvSpPr>
        <p:spPr>
          <a:xfrm>
            <a:off x="513937" y="1704212"/>
            <a:ext cx="11277600" cy="830997"/>
          </a:xfrm>
          <a:prstGeom prst="rect">
            <a:avLst/>
          </a:prstGeom>
        </p:spPr>
        <p:txBody>
          <a:bodyPr wrap="square" lIns="0" tIns="0" rIns="0" bIns="0">
            <a:spAutoFit/>
          </a:bodyPr>
          <a:lstStyle>
            <a:lvl1pPr>
              <a:defRPr sz="1800" spc="-4">
                <a:solidFill>
                  <a:schemeClr val="bg1"/>
                </a:solidFill>
                <a:latin typeface="Arial"/>
                <a:cs typeface="Arial"/>
              </a:defRPr>
            </a:lvl1pPr>
          </a:lstStyle>
          <a:p>
            <a:pPr lvl="0"/>
            <a:r>
              <a:rPr lang="en-GB" noProof="0" dirty="0"/>
              <a:t>Bloomberg Intelligence (BI) research delivers an independent perspective providing interactive data and investment research on companies, industries and global markets. Our team of 350 research professionals help our clients make informed decisions in the rapidly moving investment landscape.</a:t>
            </a:r>
          </a:p>
        </p:txBody>
      </p:sp>
      <p:sp>
        <p:nvSpPr>
          <p:cNvPr id="11" name="TextBox 10"/>
          <p:cNvSpPr txBox="1"/>
          <p:nvPr userDrawn="1"/>
        </p:nvSpPr>
        <p:spPr>
          <a:xfrm>
            <a:off x="513937" y="729993"/>
            <a:ext cx="11277600" cy="461665"/>
          </a:xfrm>
          <a:prstGeom prst="rect">
            <a:avLst/>
          </a:prstGeom>
        </p:spPr>
        <p:txBody>
          <a:bodyPr wrap="square" lIns="0" tIns="0" rIns="0" bIns="0">
            <a:spAutoFit/>
          </a:bodyPr>
          <a:lstStyle>
            <a:lvl1pPr>
              <a:defRPr sz="1800" spc="-4">
                <a:solidFill>
                  <a:schemeClr val="bg1"/>
                </a:solidFill>
                <a:latin typeface="Arial"/>
                <a:cs typeface="Arial"/>
              </a:defRPr>
            </a:lvl1pPr>
          </a:lstStyle>
          <a:p>
            <a:pPr lvl="0"/>
            <a:r>
              <a:rPr lang="en-GB" sz="3000" b="1" noProof="0" dirty="0"/>
              <a:t>Bloomberg Intelligence</a:t>
            </a:r>
          </a:p>
        </p:txBody>
      </p:sp>
      <p:cxnSp>
        <p:nvCxnSpPr>
          <p:cNvPr id="12" name="Straight Connector 11">
            <a:extLst>
              <a:ext uri="{FF2B5EF4-FFF2-40B4-BE49-F238E27FC236}">
                <a16:creationId xmlns:a16="http://schemas.microsoft.com/office/drawing/2014/main" id="{472A8183-D75D-A544-A0C5-4AD1F4149183}"/>
              </a:ext>
            </a:extLst>
          </p:cNvPr>
          <p:cNvCxnSpPr>
            <a:cxnSpLocks/>
          </p:cNvCxnSpPr>
          <p:nvPr userDrawn="1"/>
        </p:nvCxnSpPr>
        <p:spPr>
          <a:xfrm>
            <a:off x="523451" y="1430585"/>
            <a:ext cx="507559" cy="0"/>
          </a:xfrm>
          <a:prstGeom prst="line">
            <a:avLst/>
          </a:prstGeom>
          <a:ln w="19050">
            <a:solidFill>
              <a:srgbClr val="FF9E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30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3_Custom Layout">
  <p:cSld name="13_Custom Layout">
    <p:bg>
      <p:bgPr>
        <a:blipFill>
          <a:blip r:embed="rId2">
            <a:alphaModFix/>
          </a:blip>
          <a:stretch>
            <a:fillRect/>
          </a:stretch>
        </a:blipFill>
        <a:effectLst/>
      </p:bgPr>
    </p:bg>
    <p:spTree>
      <p:nvGrpSpPr>
        <p:cNvPr id="1" name="Shape 98"/>
        <p:cNvGrpSpPr/>
        <p:nvPr/>
      </p:nvGrpSpPr>
      <p:grpSpPr>
        <a:xfrm>
          <a:off x="0" y="0"/>
          <a:ext cx="0" cy="0"/>
          <a:chOff x="0" y="0"/>
          <a:chExt cx="0" cy="0"/>
        </a:xfrm>
      </p:grpSpPr>
      <p:cxnSp>
        <p:nvCxnSpPr>
          <p:cNvPr id="99" name="Google Shape;99;p54"/>
          <p:cNvCxnSpPr/>
          <p:nvPr/>
        </p:nvCxnSpPr>
        <p:spPr>
          <a:xfrm>
            <a:off x="523451" y="1430585"/>
            <a:ext cx="507559" cy="0"/>
          </a:xfrm>
          <a:prstGeom prst="straightConnector1">
            <a:avLst/>
          </a:prstGeom>
          <a:noFill/>
          <a:ln w="19050" cap="flat" cmpd="sng">
            <a:solidFill>
              <a:srgbClr val="FF9E24"/>
            </a:solidFill>
            <a:prstDash val="solid"/>
            <a:miter lim="800000"/>
            <a:headEnd type="none" w="sm" len="sm"/>
            <a:tailEnd type="none" w="sm" len="sm"/>
          </a:ln>
        </p:spPr>
      </p:cxnSp>
      <p:sp>
        <p:nvSpPr>
          <p:cNvPr id="100" name="Google Shape;100;p54"/>
          <p:cNvSpPr txBox="1">
            <a:spLocks noGrp="1"/>
          </p:cNvSpPr>
          <p:nvPr>
            <p:ph type="body" idx="1"/>
          </p:nvPr>
        </p:nvSpPr>
        <p:spPr>
          <a:xfrm>
            <a:off x="427037" y="701675"/>
            <a:ext cx="7650181" cy="6699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Arial"/>
                <a:ea typeface="Arial"/>
                <a:cs typeface="Arial"/>
                <a:sym typeface="Arial"/>
              </a:defRPr>
            </a:lvl1pPr>
            <a:lvl2pPr marL="914400" marR="0" lvl="1" indent="-380936" algn="l" rtl="0">
              <a:lnSpc>
                <a:spcPct val="90000"/>
              </a:lnSpc>
              <a:spcBef>
                <a:spcPts val="500"/>
              </a:spcBef>
              <a:spcAft>
                <a:spcPts val="0"/>
              </a:spcAft>
              <a:buClr>
                <a:schemeClr val="dk1"/>
              </a:buClr>
              <a:buSzPts val="2399"/>
              <a:buFont typeface="Arial"/>
              <a:buChar char="•"/>
              <a:defRPr sz="2399" b="0" i="0" u="none" strike="noStrike" cap="none">
                <a:solidFill>
                  <a:schemeClr val="dk1"/>
                </a:solidFill>
                <a:latin typeface="Calibri"/>
                <a:ea typeface="Calibri"/>
                <a:cs typeface="Calibri"/>
                <a:sym typeface="Calibri"/>
              </a:defRPr>
            </a:lvl2pPr>
            <a:lvl3pPr marL="1371600" marR="0" lvl="2" indent="-355536" algn="l" rtl="0">
              <a:lnSpc>
                <a:spcPct val="90000"/>
              </a:lnSpc>
              <a:spcBef>
                <a:spcPts val="500"/>
              </a:spcBef>
              <a:spcAft>
                <a:spcPts val="0"/>
              </a:spcAft>
              <a:buClr>
                <a:schemeClr val="dk1"/>
              </a:buClr>
              <a:buSzPts val="1999"/>
              <a:buFont typeface="Arial"/>
              <a:buChar char="•"/>
              <a:defRPr sz="1999" b="0" i="0" u="none" strike="noStrike" cap="none">
                <a:solidFill>
                  <a:schemeClr val="dk1"/>
                </a:solidFill>
                <a:latin typeface="Calibri"/>
                <a:ea typeface="Calibri"/>
                <a:cs typeface="Calibri"/>
                <a:sym typeface="Calibri"/>
              </a:defRPr>
            </a:lvl3pPr>
            <a:lvl4pPr marL="1828800" marR="0" lvl="3"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4pPr>
            <a:lvl5pPr marL="2286000" marR="0" lvl="4"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endParaRPr/>
          </a:p>
        </p:txBody>
      </p:sp>
      <p:sp>
        <p:nvSpPr>
          <p:cNvPr id="101" name="Google Shape;101;p54"/>
          <p:cNvSpPr txBox="1">
            <a:spLocks noGrp="1"/>
          </p:cNvSpPr>
          <p:nvPr>
            <p:ph type="body" idx="2"/>
          </p:nvPr>
        </p:nvSpPr>
        <p:spPr>
          <a:xfrm>
            <a:off x="425431" y="1704212"/>
            <a:ext cx="7650181" cy="4544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21259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2_Content layout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80901" y="437130"/>
            <a:ext cx="10569997" cy="461665"/>
          </a:xfrm>
          <a:prstGeom prst="rect">
            <a:avLst/>
          </a:prstGeom>
        </p:spPr>
        <p:txBody>
          <a:bodyPr wrap="square" lIns="0" tIns="0" rIns="0" bIns="0" anchor="ctr">
            <a:spAutoFit/>
          </a:bodyPr>
          <a:lstStyle>
            <a:lvl1pPr>
              <a:lnSpc>
                <a:spcPct val="90000"/>
              </a:lnSpc>
              <a:defRPr sz="3332" b="1" kern="1200" spc="-4" dirty="0">
                <a:solidFill>
                  <a:schemeClr val="bg1"/>
                </a:solidFill>
                <a:latin typeface="Arial"/>
                <a:ea typeface="+mn-ea"/>
                <a:cs typeface="Arial"/>
              </a:defRPr>
            </a:lvl1pPr>
          </a:lstStyle>
          <a:p>
            <a:r>
              <a:rPr lang="en-US" dirty="0"/>
              <a:t>Header</a:t>
            </a:r>
            <a:endParaRPr dirty="0"/>
          </a:p>
        </p:txBody>
      </p:sp>
      <p:sp>
        <p:nvSpPr>
          <p:cNvPr id="8" name="Text Placeholder 7">
            <a:extLst>
              <a:ext uri="{FF2B5EF4-FFF2-40B4-BE49-F238E27FC236}">
                <a16:creationId xmlns:a16="http://schemas.microsoft.com/office/drawing/2014/main" id="{90BA3BAA-29AE-4095-8095-805C58FCFF67}"/>
              </a:ext>
            </a:extLst>
          </p:cNvPr>
          <p:cNvSpPr>
            <a:spLocks noGrp="1"/>
          </p:cNvSpPr>
          <p:nvPr>
            <p:ph type="body" sz="quarter" idx="10" hasCustomPrompt="1"/>
          </p:nvPr>
        </p:nvSpPr>
        <p:spPr>
          <a:xfrm>
            <a:off x="405024" y="1371600"/>
            <a:ext cx="10545873" cy="1858714"/>
          </a:xfrm>
          <a:prstGeom prst="rect">
            <a:avLst/>
          </a:prstGeom>
        </p:spPr>
        <p:txBody>
          <a:bodyPr/>
          <a:lstStyle>
            <a:lvl1pPr marL="10580" indent="0" algn="l" defTabSz="761787" rtl="0" eaLnBrk="1" latinLnBrk="0" hangingPunct="1">
              <a:lnSpc>
                <a:spcPct val="100000"/>
              </a:lnSpc>
              <a:spcBef>
                <a:spcPts val="83"/>
              </a:spcBef>
              <a:buFont typeface="Arial" panose="020B0604020202020204" pitchFamily="34" charset="0"/>
              <a:buNone/>
              <a:defRPr lang="en-US" sz="1999" kern="1200" spc="-4" baseline="0" dirty="0" smtClean="0">
                <a:solidFill>
                  <a:schemeClr val="bg1"/>
                </a:solidFill>
                <a:latin typeface="Arial"/>
                <a:ea typeface="+mn-ea"/>
                <a:cs typeface="Arial"/>
              </a:defRPr>
            </a:lvl1pPr>
            <a:lvl2pPr marL="618952" indent="-238058">
              <a:buClr>
                <a:schemeClr val="bg1"/>
              </a:buClr>
              <a:buFont typeface="Arial" panose="020B0604020202020204" pitchFamily="34" charset="0"/>
              <a:buChar char="•"/>
              <a:defRPr sz="1999" baseline="0">
                <a:solidFill>
                  <a:schemeClr val="bg1"/>
                </a:solidFill>
              </a:defRPr>
            </a:lvl2pPr>
            <a:lvl3pPr marL="999845" indent="-238058">
              <a:buFont typeface="Courier New" panose="02070309020205020404" pitchFamily="49" charset="0"/>
              <a:buChar char="o"/>
              <a:defRPr sz="1999">
                <a:solidFill>
                  <a:schemeClr val="bg1"/>
                </a:solidFill>
              </a:defRPr>
            </a:lvl3pPr>
            <a:lvl4pPr marL="1428350" indent="-285670">
              <a:buFont typeface="Wingdings" panose="05000000000000000000" pitchFamily="2" charset="2"/>
              <a:buChar char="§"/>
              <a:defRPr sz="1999">
                <a:solidFill>
                  <a:schemeClr val="bg1"/>
                </a:solidFill>
              </a:defRPr>
            </a:lvl4pPr>
            <a:lvl5pPr marL="1761632" indent="-238058">
              <a:buFont typeface="Arial" panose="020B0604020202020204" pitchFamily="34" charset="0"/>
              <a:buChar char="•"/>
              <a:defRPr sz="1999" baseline="0">
                <a:solidFill>
                  <a:schemeClr val="bg1"/>
                </a:solidFill>
              </a:defRPr>
            </a:lvl5pPr>
            <a:lvl6pPr marL="2142525" indent="-238058">
              <a:buFont typeface="Courier New" panose="02070309020205020404" pitchFamily="49" charset="0"/>
              <a:buChar char="o"/>
              <a:defRPr sz="1999">
                <a:solidFill>
                  <a:schemeClr val="bg1"/>
                </a:solidFill>
              </a:defRPr>
            </a:lvl6pPr>
          </a:lstStyle>
          <a:p>
            <a:pPr lvl="0"/>
            <a:r>
              <a:rPr lang="en-US" dirty="0"/>
              <a:t>Content</a:t>
            </a:r>
          </a:p>
          <a:p>
            <a:pPr lvl="1"/>
            <a:r>
              <a:rPr lang="en-US" dirty="0"/>
              <a:t>Content level 2</a:t>
            </a:r>
          </a:p>
          <a:p>
            <a:pPr lvl="2"/>
            <a:r>
              <a:rPr lang="en-US" dirty="0"/>
              <a:t>Content level 3</a:t>
            </a:r>
          </a:p>
          <a:p>
            <a:pPr lvl="3"/>
            <a:r>
              <a:rPr lang="en-US" dirty="0"/>
              <a:t>Content level 4</a:t>
            </a:r>
          </a:p>
          <a:p>
            <a:pPr lvl="4"/>
            <a:r>
              <a:rPr lang="en-US" dirty="0"/>
              <a:t>Content level 5</a:t>
            </a:r>
          </a:p>
          <a:p>
            <a:pPr lvl="5"/>
            <a:r>
              <a:rPr lang="en-US" dirty="0"/>
              <a:t>Content level 6</a:t>
            </a:r>
          </a:p>
        </p:txBody>
      </p:sp>
    </p:spTree>
    <p:extLst>
      <p:ext uri="{BB962C8B-B14F-4D97-AF65-F5344CB8AC3E}">
        <p14:creationId xmlns:p14="http://schemas.microsoft.com/office/powerpoint/2010/main" val="2406015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7"/>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blipFill>
          <a:blip r:embed="rId2">
            <a:alphaModFix/>
          </a:blip>
          <a:stretch>
            <a:fillRect/>
          </a:stretch>
        </a:blipFill>
        <a:effectLst/>
      </p:bgPr>
    </p:bg>
    <p:spTree>
      <p:nvGrpSpPr>
        <p:cNvPr id="1" name="Shape 142"/>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Title and Content">
  <p:cSld name="2_Title and Content">
    <p:bg>
      <p:bgPr>
        <a:blipFill>
          <a:blip r:embed="rId2">
            <a:alphaModFix/>
          </a:blip>
          <a:stretch>
            <a:fillRect/>
          </a:stretch>
        </a:blipFill>
        <a:effectLst/>
      </p:bgPr>
    </p:bg>
    <p:spTree>
      <p:nvGrpSpPr>
        <p:cNvPr id="1" name="Shape 143"/>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_Title and Content">
  <p:cSld name="3_Title and Content">
    <p:bg>
      <p:bgPr>
        <a:blipFill>
          <a:blip r:embed="rId2">
            <a:alphaModFix/>
          </a:blip>
          <a:stretch>
            <a:fillRect/>
          </a:stretch>
        </a:blipFill>
        <a:effectLst/>
      </p:bgPr>
    </p:bg>
    <p:spTree>
      <p:nvGrpSpPr>
        <p:cNvPr id="1" name="Shape 144"/>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bg>
      <p:bgPr>
        <a:blipFill>
          <a:blip r:embed="rId2">
            <a:alphaModFix/>
          </a:blip>
          <a:stretch>
            <a:fillRect/>
          </a:stretch>
        </a:blipFill>
        <a:effectLst/>
      </p:bgPr>
    </p:bg>
    <p:spTree>
      <p:nvGrpSpPr>
        <p:cNvPr id="1" name="Shape 145"/>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146"/>
        <p:cNvGrpSpPr/>
        <p:nvPr/>
      </p:nvGrpSpPr>
      <p:grpSpPr>
        <a:xfrm>
          <a:off x="0" y="0"/>
          <a:ext cx="0" cy="0"/>
          <a:chOff x="0" y="0"/>
          <a:chExt cx="0" cy="0"/>
        </a:xfrm>
      </p:grpSpPr>
      <p:pic>
        <p:nvPicPr>
          <p:cNvPr id="147" name="Google Shape;147;p86" descr="Shape, icon&#10;&#10;Description automatically generated"/>
          <p:cNvPicPr preferRelativeResize="0"/>
          <p:nvPr/>
        </p:nvPicPr>
        <p:blipFill rotWithShape="1">
          <a:blip r:embed="rId3">
            <a:alphaModFix/>
          </a:blip>
          <a:srcRect/>
          <a:stretch/>
        </p:blipFill>
        <p:spPr>
          <a:xfrm>
            <a:off x="7161212" y="749834"/>
            <a:ext cx="470670" cy="469366"/>
          </a:xfrm>
          <a:prstGeom prst="rect">
            <a:avLst/>
          </a:prstGeom>
          <a:noFill/>
          <a:ln>
            <a:noFill/>
          </a:ln>
        </p:spPr>
      </p:pic>
      <p:sp>
        <p:nvSpPr>
          <p:cNvPr id="148" name="Google Shape;148;p86"/>
          <p:cNvSpPr>
            <a:spLocks noGrp="1"/>
          </p:cNvSpPr>
          <p:nvPr>
            <p:ph type="pic" idx="2"/>
          </p:nvPr>
        </p:nvSpPr>
        <p:spPr>
          <a:xfrm>
            <a:off x="5132926" y="2034796"/>
            <a:ext cx="1920240" cy="1920240"/>
          </a:xfrm>
          <a:prstGeom prst="ellipse">
            <a:avLst/>
          </a:prstGeom>
          <a:blipFill rotWithShape="1">
            <a:blip r:embed="rId4">
              <a:alphaModFix/>
            </a:blip>
            <a:stretch>
              <a:fillRect l="-3999" t="-3999" r="-3999" b="-3999"/>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lvl1pPr marR="0" lvl="0" algn="l" rtl="0">
              <a:lnSpc>
                <a:spcPct val="90000"/>
              </a:lnSpc>
              <a:spcBef>
                <a:spcPts val="1000"/>
              </a:spcBef>
              <a:spcAft>
                <a:spcPts val="0"/>
              </a:spcAft>
              <a:buClr>
                <a:schemeClr val="lt1"/>
              </a:buClr>
              <a:buSzPts val="1500"/>
              <a:buFont typeface="Arial"/>
              <a:buChar char="•"/>
              <a:defRPr sz="15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399"/>
              <a:buFont typeface="Arial"/>
              <a:buChar char="•"/>
              <a:defRPr sz="2399"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999"/>
              <a:buFont typeface="Arial"/>
              <a:buChar char="•"/>
              <a:defRPr sz="1999"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endParaRPr/>
          </a:p>
        </p:txBody>
      </p:sp>
      <p:cxnSp>
        <p:nvCxnSpPr>
          <p:cNvPr id="149" name="Google Shape;149;p86"/>
          <p:cNvCxnSpPr/>
          <p:nvPr/>
        </p:nvCxnSpPr>
        <p:spPr>
          <a:xfrm>
            <a:off x="5281271" y="4280013"/>
            <a:ext cx="390294" cy="0"/>
          </a:xfrm>
          <a:prstGeom prst="straightConnector1">
            <a:avLst/>
          </a:prstGeom>
          <a:noFill/>
          <a:ln w="19050" cap="flat" cmpd="sng">
            <a:solidFill>
              <a:srgbClr val="FF9E24"/>
            </a:solidFill>
            <a:prstDash val="solid"/>
            <a:miter lim="800000"/>
            <a:headEnd type="none" w="sm" len="sm"/>
            <a:tailEnd type="none" w="sm" len="sm"/>
          </a:ln>
        </p:spPr>
      </p:cxnSp>
      <p:sp>
        <p:nvSpPr>
          <p:cNvPr id="150" name="Google Shape;150;p86"/>
          <p:cNvSpPr txBox="1">
            <a:spLocks noGrp="1"/>
          </p:cNvSpPr>
          <p:nvPr>
            <p:ph type="body" idx="1"/>
          </p:nvPr>
        </p:nvSpPr>
        <p:spPr>
          <a:xfrm>
            <a:off x="5180396" y="4368800"/>
            <a:ext cx="1905000" cy="292100"/>
          </a:xfrm>
          <a:prstGeom prst="rect">
            <a:avLst/>
          </a:prstGeom>
          <a:noFill/>
          <a:ln>
            <a:noFill/>
          </a:ln>
        </p:spPr>
        <p:txBody>
          <a:bodyPr spcFirstLastPara="1" wrap="square" lIns="91425" tIns="45700" rIns="91425" bIns="45700" anchor="t" anchorCtr="0">
            <a:noAutofit/>
          </a:bodyPr>
          <a:lstStyle>
            <a:lvl1pPr marL="457200" marR="0" lvl="0" indent="-323850" algn="l" rtl="0">
              <a:lnSpc>
                <a:spcPct val="90000"/>
              </a:lnSpc>
              <a:spcBef>
                <a:spcPts val="1000"/>
              </a:spcBef>
              <a:spcAft>
                <a:spcPts val="0"/>
              </a:spcAft>
              <a:buClr>
                <a:schemeClr val="lt1"/>
              </a:buClr>
              <a:buSzPts val="1500"/>
              <a:buFont typeface="Arial"/>
              <a:buChar char="•"/>
              <a:defRPr sz="1500" b="1" i="0" u="none" strike="noStrike" cap="none">
                <a:solidFill>
                  <a:schemeClr val="lt1"/>
                </a:solidFill>
                <a:latin typeface="Arial"/>
                <a:ea typeface="Arial"/>
                <a:cs typeface="Arial"/>
                <a:sym typeface="Arial"/>
              </a:defRPr>
            </a:lvl1pPr>
            <a:lvl2pPr marL="914400" marR="0" lvl="1"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endParaRPr/>
          </a:p>
        </p:txBody>
      </p:sp>
      <p:sp>
        <p:nvSpPr>
          <p:cNvPr id="151" name="Google Shape;151;p86"/>
          <p:cNvSpPr txBox="1">
            <a:spLocks noGrp="1"/>
          </p:cNvSpPr>
          <p:nvPr>
            <p:ph type="body" idx="3"/>
          </p:nvPr>
        </p:nvSpPr>
        <p:spPr>
          <a:xfrm>
            <a:off x="5180396" y="4635500"/>
            <a:ext cx="1905000" cy="252898"/>
          </a:xfrm>
          <a:prstGeom prst="rect">
            <a:avLst/>
          </a:prstGeom>
          <a:noFill/>
          <a:ln>
            <a:noFill/>
          </a:ln>
        </p:spPr>
        <p:txBody>
          <a:bodyPr spcFirstLastPara="1" wrap="square" lIns="91425" tIns="45700" rIns="91425" bIns="45700" anchor="t" anchorCtr="0">
            <a:noAutofit/>
          </a:bodyPr>
          <a:lstStyle>
            <a:lvl1pPr marL="457200" marR="0" lvl="0" indent="-323850" algn="l" rtl="0">
              <a:lnSpc>
                <a:spcPct val="90000"/>
              </a:lnSpc>
              <a:spcBef>
                <a:spcPts val="1000"/>
              </a:spcBef>
              <a:spcAft>
                <a:spcPts val="0"/>
              </a:spcAft>
              <a:buClr>
                <a:schemeClr val="lt1"/>
              </a:buClr>
              <a:buSzPts val="1500"/>
              <a:buFont typeface="Arial"/>
              <a:buChar char="•"/>
              <a:defRPr sz="1500" b="0" i="0" u="none" strike="noStrike" cap="none">
                <a:solidFill>
                  <a:schemeClr val="lt1"/>
                </a:solidFill>
                <a:latin typeface="Arial"/>
                <a:ea typeface="Arial"/>
                <a:cs typeface="Arial"/>
                <a:sym typeface="Arial"/>
              </a:defRPr>
            </a:lvl1pPr>
            <a:lvl2pPr marL="914400" marR="0" lvl="1"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endParaRPr/>
          </a:p>
        </p:txBody>
      </p:sp>
      <p:sp>
        <p:nvSpPr>
          <p:cNvPr id="152" name="Google Shape;152;p86"/>
          <p:cNvSpPr txBox="1">
            <a:spLocks noGrp="1"/>
          </p:cNvSpPr>
          <p:nvPr>
            <p:ph type="body" idx="4"/>
          </p:nvPr>
        </p:nvSpPr>
        <p:spPr>
          <a:xfrm>
            <a:off x="5180396" y="4889500"/>
            <a:ext cx="1905000" cy="265598"/>
          </a:xfrm>
          <a:prstGeom prst="rect">
            <a:avLst/>
          </a:prstGeom>
          <a:noFill/>
          <a:ln>
            <a:noFill/>
          </a:ln>
        </p:spPr>
        <p:txBody>
          <a:bodyPr spcFirstLastPara="1" wrap="square" lIns="91425" tIns="45700" rIns="91425" bIns="45700" anchor="t" anchorCtr="0">
            <a:noAutofit/>
          </a:bodyPr>
          <a:lstStyle>
            <a:lvl1pPr marL="457200" marR="0" lvl="0" indent="-323850" algn="l" rtl="0">
              <a:lnSpc>
                <a:spcPct val="90000"/>
              </a:lnSpc>
              <a:spcBef>
                <a:spcPts val="1000"/>
              </a:spcBef>
              <a:spcAft>
                <a:spcPts val="0"/>
              </a:spcAft>
              <a:buClr>
                <a:schemeClr val="lt1"/>
              </a:buClr>
              <a:buSzPts val="1500"/>
              <a:buFont typeface="Arial"/>
              <a:buChar char="•"/>
              <a:defRPr sz="1500" b="0" i="0" u="none" strike="noStrike" cap="none">
                <a:solidFill>
                  <a:schemeClr val="lt1"/>
                </a:solidFill>
                <a:latin typeface="Arial"/>
                <a:ea typeface="Arial"/>
                <a:cs typeface="Arial"/>
                <a:sym typeface="Arial"/>
              </a:defRPr>
            </a:lvl1pPr>
            <a:lvl2pPr marL="914400" marR="0" lvl="1"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endParaRPr/>
          </a:p>
        </p:txBody>
      </p:sp>
      <p:sp>
        <p:nvSpPr>
          <p:cNvPr id="153" name="Google Shape;153;p86"/>
          <p:cNvSpPr txBox="1">
            <a:spLocks noGrp="1"/>
          </p:cNvSpPr>
          <p:nvPr>
            <p:ph type="body" idx="5"/>
          </p:nvPr>
        </p:nvSpPr>
        <p:spPr>
          <a:xfrm>
            <a:off x="1" y="798779"/>
            <a:ext cx="11809412" cy="822253"/>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Arial"/>
                <a:ea typeface="Arial"/>
                <a:cs typeface="Arial"/>
                <a:sym typeface="Arial"/>
              </a:defRPr>
            </a:lvl1pPr>
            <a:lvl2pPr marL="914400" marR="0" lvl="1" indent="-380936" algn="l" rtl="0">
              <a:lnSpc>
                <a:spcPct val="90000"/>
              </a:lnSpc>
              <a:spcBef>
                <a:spcPts val="500"/>
              </a:spcBef>
              <a:spcAft>
                <a:spcPts val="0"/>
              </a:spcAft>
              <a:buClr>
                <a:schemeClr val="dk1"/>
              </a:buClr>
              <a:buSzPts val="2399"/>
              <a:buFont typeface="Arial"/>
              <a:buChar char="•"/>
              <a:defRPr sz="2399" b="0" i="0" u="none" strike="noStrike" cap="none">
                <a:solidFill>
                  <a:schemeClr val="dk1"/>
                </a:solidFill>
                <a:latin typeface="Calibri"/>
                <a:ea typeface="Calibri"/>
                <a:cs typeface="Calibri"/>
                <a:sym typeface="Calibri"/>
              </a:defRPr>
            </a:lvl2pPr>
            <a:lvl3pPr marL="1371600" marR="0" lvl="2" indent="-355536" algn="l" rtl="0">
              <a:lnSpc>
                <a:spcPct val="90000"/>
              </a:lnSpc>
              <a:spcBef>
                <a:spcPts val="500"/>
              </a:spcBef>
              <a:spcAft>
                <a:spcPts val="0"/>
              </a:spcAft>
              <a:buClr>
                <a:schemeClr val="dk1"/>
              </a:buClr>
              <a:buSzPts val="1999"/>
              <a:buFont typeface="Arial"/>
              <a:buChar char="•"/>
              <a:defRPr sz="1999" b="0" i="0" u="none" strike="noStrike" cap="none">
                <a:solidFill>
                  <a:schemeClr val="dk1"/>
                </a:solidFill>
                <a:latin typeface="Calibri"/>
                <a:ea typeface="Calibri"/>
                <a:cs typeface="Calibri"/>
                <a:sym typeface="Calibri"/>
              </a:defRPr>
            </a:lvl3pPr>
            <a:lvl4pPr marL="1828800" marR="0" lvl="3"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4pPr>
            <a:lvl5pPr marL="2286000" marR="0" lvl="4"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txBox="1">
            <a:spLocks noGrp="1"/>
          </p:cNvSpPr>
          <p:nvPr>
            <p:ph type="title"/>
          </p:nvPr>
        </p:nvSpPr>
        <p:spPr>
          <a:xfrm>
            <a:off x="708899" y="1445024"/>
            <a:ext cx="10771028" cy="954107"/>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62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1"/>
          <p:cNvSpPr txBox="1">
            <a:spLocks noGrp="1"/>
          </p:cNvSpPr>
          <p:nvPr>
            <p:ph type="body" idx="1"/>
          </p:nvPr>
        </p:nvSpPr>
        <p:spPr>
          <a:xfrm>
            <a:off x="609441" y="1577340"/>
            <a:ext cx="10969943" cy="276999"/>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Arial"/>
                <a:ea typeface="Arial"/>
                <a:cs typeface="Arial"/>
                <a:sym typeface="Arial"/>
              </a:defRPr>
            </a:lvl2pPr>
            <a:lvl3pPr marL="1371600" marR="0" lvl="2" indent="-228600" algn="l" rtl="0">
              <a:spcBef>
                <a:spcPts val="0"/>
              </a:spcBef>
              <a:spcAft>
                <a:spcPts val="0"/>
              </a:spcAft>
              <a:buSzPts val="1400"/>
              <a:buNone/>
              <a:defRPr sz="1800" b="0" i="0" u="none" strike="noStrike" cap="none">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latin typeface="Arial"/>
                <a:ea typeface="Arial"/>
                <a:cs typeface="Arial"/>
                <a:sym typeface="Arial"/>
              </a:defRPr>
            </a:lvl5pPr>
            <a:lvl6pPr marL="2743200" marR="0" lvl="5" indent="-228600" algn="l" rtl="0">
              <a:spcBef>
                <a:spcPts val="0"/>
              </a:spcBef>
              <a:spcAft>
                <a:spcPts val="0"/>
              </a:spcAft>
              <a:buSzPts val="1400"/>
              <a:buNone/>
              <a:defRPr sz="1800" b="0" i="0" u="none" strike="noStrike" cap="none">
                <a:latin typeface="Arial"/>
                <a:ea typeface="Arial"/>
                <a:cs typeface="Arial"/>
                <a:sym typeface="Arial"/>
              </a:defRPr>
            </a:lvl6pPr>
            <a:lvl7pPr marL="3200400" marR="0" lvl="6" indent="-228600" algn="l" rtl="0">
              <a:spcBef>
                <a:spcPts val="0"/>
              </a:spcBef>
              <a:spcAft>
                <a:spcPts val="0"/>
              </a:spcAft>
              <a:buSzPts val="1400"/>
              <a:buNone/>
              <a:defRPr sz="1800" b="0" i="0" u="none" strike="noStrike" cap="none">
                <a:latin typeface="Arial"/>
                <a:ea typeface="Arial"/>
                <a:cs typeface="Arial"/>
                <a:sym typeface="Arial"/>
              </a:defRPr>
            </a:lvl7pPr>
            <a:lvl8pPr marL="3657600" marR="0" lvl="7" indent="-228600" algn="l" rtl="0">
              <a:spcBef>
                <a:spcPts val="0"/>
              </a:spcBef>
              <a:spcAft>
                <a:spcPts val="0"/>
              </a:spcAft>
              <a:buSzPts val="1400"/>
              <a:buNone/>
              <a:defRPr sz="1800" b="0" i="0" u="none" strike="noStrike" cap="none">
                <a:latin typeface="Arial"/>
                <a:ea typeface="Arial"/>
                <a:cs typeface="Arial"/>
                <a:sym typeface="Arial"/>
              </a:defRPr>
            </a:lvl8pPr>
            <a:lvl9pPr marL="4114800" marR="0" lvl="8" indent="-228600" algn="l" rtl="0">
              <a:spcBef>
                <a:spcPts val="0"/>
              </a:spcBef>
              <a:spcAft>
                <a:spcPts val="0"/>
              </a:spcAft>
              <a:buSzPts val="1400"/>
              <a:buNone/>
              <a:defRPr sz="1800" b="0" i="0" u="none" strike="noStrike" cap="none">
                <a:latin typeface="Arial"/>
                <a:ea typeface="Arial"/>
                <a:cs typeface="Arial"/>
                <a:sym typeface="Arial"/>
              </a:defRPr>
            </a:lvl9pPr>
          </a:lstStyle>
          <a:p>
            <a:endParaRPr/>
          </a:p>
        </p:txBody>
      </p:sp>
      <p:sp>
        <p:nvSpPr>
          <p:cNvPr id="12" name="Google Shape;12;p41"/>
          <p:cNvSpPr txBox="1">
            <a:spLocks noGrp="1"/>
          </p:cNvSpPr>
          <p:nvPr>
            <p:ph type="ftr" idx="11"/>
          </p:nvPr>
        </p:nvSpPr>
        <p:spPr>
          <a:xfrm>
            <a:off x="4144201" y="6377940"/>
            <a:ext cx="3900424" cy="230832"/>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5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5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5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5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5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5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5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5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500" b="0" i="0" u="none" strike="noStrike" cap="none">
                <a:solidFill>
                  <a:schemeClr val="dk1"/>
                </a:solidFill>
                <a:latin typeface="Arial"/>
                <a:ea typeface="Arial"/>
                <a:cs typeface="Arial"/>
                <a:sym typeface="Arial"/>
              </a:defRPr>
            </a:lvl9pPr>
          </a:lstStyle>
          <a:p>
            <a:endParaRPr/>
          </a:p>
        </p:txBody>
      </p:sp>
      <p:sp>
        <p:nvSpPr>
          <p:cNvPr id="13" name="Google Shape;13;p41"/>
          <p:cNvSpPr txBox="1">
            <a:spLocks noGrp="1"/>
          </p:cNvSpPr>
          <p:nvPr>
            <p:ph type="dt" idx="10"/>
          </p:nvPr>
        </p:nvSpPr>
        <p:spPr>
          <a:xfrm>
            <a:off x="609441" y="6377940"/>
            <a:ext cx="2803430" cy="230832"/>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5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5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5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5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5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5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5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5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500" b="0" i="0" u="none" strike="noStrike" cap="none">
                <a:solidFill>
                  <a:schemeClr val="dk1"/>
                </a:solidFill>
                <a:latin typeface="Arial"/>
                <a:ea typeface="Arial"/>
                <a:cs typeface="Arial"/>
                <a:sym typeface="Arial"/>
              </a:defRPr>
            </a:lvl9pPr>
          </a:lstStyle>
          <a:p>
            <a:endParaRPr/>
          </a:p>
        </p:txBody>
      </p:sp>
      <p:sp>
        <p:nvSpPr>
          <p:cNvPr id="14" name="Google Shape;14;p41"/>
          <p:cNvSpPr txBox="1">
            <a:spLocks noGrp="1"/>
          </p:cNvSpPr>
          <p:nvPr>
            <p:ph type="sldNum" idx="12"/>
          </p:nvPr>
        </p:nvSpPr>
        <p:spPr>
          <a:xfrm>
            <a:off x="8775954" y="6377940"/>
            <a:ext cx="2803430" cy="230832"/>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500" b="0" i="0" u="none" strike="noStrike" cap="none">
                <a:solidFill>
                  <a:srgbClr val="888888"/>
                </a:solidFill>
                <a:latin typeface="Arial"/>
                <a:ea typeface="Arial"/>
                <a:cs typeface="Arial"/>
                <a:sym typeface="Arial"/>
              </a:defRPr>
            </a:lvl1pPr>
            <a:lvl2pPr marL="0" marR="0" lvl="1" indent="0" algn="r" rtl="0">
              <a:spcBef>
                <a:spcPts val="0"/>
              </a:spcBef>
              <a:buNone/>
              <a:defRPr sz="1500" b="0" i="0" u="none" strike="noStrike" cap="none">
                <a:solidFill>
                  <a:srgbClr val="888888"/>
                </a:solidFill>
                <a:latin typeface="Arial"/>
                <a:ea typeface="Arial"/>
                <a:cs typeface="Arial"/>
                <a:sym typeface="Arial"/>
              </a:defRPr>
            </a:lvl2pPr>
            <a:lvl3pPr marL="0" marR="0" lvl="2" indent="0" algn="r" rtl="0">
              <a:spcBef>
                <a:spcPts val="0"/>
              </a:spcBef>
              <a:buNone/>
              <a:defRPr sz="1500" b="0" i="0" u="none" strike="noStrike" cap="none">
                <a:solidFill>
                  <a:srgbClr val="888888"/>
                </a:solidFill>
                <a:latin typeface="Arial"/>
                <a:ea typeface="Arial"/>
                <a:cs typeface="Arial"/>
                <a:sym typeface="Arial"/>
              </a:defRPr>
            </a:lvl3pPr>
            <a:lvl4pPr marL="0" marR="0" lvl="3" indent="0" algn="r" rtl="0">
              <a:spcBef>
                <a:spcPts val="0"/>
              </a:spcBef>
              <a:buNone/>
              <a:defRPr sz="1500" b="0" i="0" u="none" strike="noStrike" cap="none">
                <a:solidFill>
                  <a:srgbClr val="888888"/>
                </a:solidFill>
                <a:latin typeface="Arial"/>
                <a:ea typeface="Arial"/>
                <a:cs typeface="Arial"/>
                <a:sym typeface="Arial"/>
              </a:defRPr>
            </a:lvl4pPr>
            <a:lvl5pPr marL="0" marR="0" lvl="4" indent="0" algn="r" rtl="0">
              <a:spcBef>
                <a:spcPts val="0"/>
              </a:spcBef>
              <a:buNone/>
              <a:defRPr sz="1500" b="0" i="0" u="none" strike="noStrike" cap="none">
                <a:solidFill>
                  <a:srgbClr val="888888"/>
                </a:solidFill>
                <a:latin typeface="Arial"/>
                <a:ea typeface="Arial"/>
                <a:cs typeface="Arial"/>
                <a:sym typeface="Arial"/>
              </a:defRPr>
            </a:lvl5pPr>
            <a:lvl6pPr marL="0" marR="0" lvl="5" indent="0" algn="r" rtl="0">
              <a:spcBef>
                <a:spcPts val="0"/>
              </a:spcBef>
              <a:buNone/>
              <a:defRPr sz="1500" b="0" i="0" u="none" strike="noStrike" cap="none">
                <a:solidFill>
                  <a:srgbClr val="888888"/>
                </a:solidFill>
                <a:latin typeface="Arial"/>
                <a:ea typeface="Arial"/>
                <a:cs typeface="Arial"/>
                <a:sym typeface="Arial"/>
              </a:defRPr>
            </a:lvl6pPr>
            <a:lvl7pPr marL="0" marR="0" lvl="6" indent="0" algn="r" rtl="0">
              <a:spcBef>
                <a:spcPts val="0"/>
              </a:spcBef>
              <a:buNone/>
              <a:defRPr sz="1500" b="0" i="0" u="none" strike="noStrike" cap="none">
                <a:solidFill>
                  <a:srgbClr val="888888"/>
                </a:solidFill>
                <a:latin typeface="Arial"/>
                <a:ea typeface="Arial"/>
                <a:cs typeface="Arial"/>
                <a:sym typeface="Arial"/>
              </a:defRPr>
            </a:lvl7pPr>
            <a:lvl8pPr marL="0" marR="0" lvl="7" indent="0" algn="r" rtl="0">
              <a:spcBef>
                <a:spcPts val="0"/>
              </a:spcBef>
              <a:buNone/>
              <a:defRPr sz="1500" b="0" i="0" u="none" strike="noStrike" cap="none">
                <a:solidFill>
                  <a:srgbClr val="888888"/>
                </a:solidFill>
                <a:latin typeface="Arial"/>
                <a:ea typeface="Arial"/>
                <a:cs typeface="Arial"/>
                <a:sym typeface="Arial"/>
              </a:defRPr>
            </a:lvl8pPr>
            <a:lvl9pPr marL="0" marR="0" lvl="8" indent="0" algn="r" rtl="0">
              <a:spcBef>
                <a:spcPts val="0"/>
              </a:spcBef>
              <a:buNone/>
              <a:defRPr sz="15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8" r:id="rId2"/>
    <p:sldLayoutId id="2147483696" r:id="rId3"/>
    <p:sldLayoutId id="2147483697" r:id="rId4"/>
    <p:sldLayoutId id="2147483698"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 id="2147483679" r:id="rId2"/>
    <p:sldLayoutId id="2147483680" r:id="rId3"/>
    <p:sldLayoutId id="2147483681" r:id="rId4"/>
    <p:sldLayoutId id="2147483682" r:id="rId5"/>
    <p:sldLayoutId id="214748368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mailto:gmartinadam1@bloomberg.net" TargetMode="Externa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
          <p:cNvSpPr txBox="1"/>
          <p:nvPr/>
        </p:nvSpPr>
        <p:spPr>
          <a:xfrm>
            <a:off x="278781" y="986883"/>
            <a:ext cx="11803566" cy="3200399"/>
          </a:xfrm>
          <a:prstGeom prst="rect">
            <a:avLst/>
          </a:prstGeom>
          <a:noFill/>
          <a:ln>
            <a:noFill/>
          </a:ln>
        </p:spPr>
        <p:txBody>
          <a:bodyPr spcFirstLastPara="1" wrap="square" lIns="91425" tIns="45700" rIns="91425" bIns="45700" anchor="t" anchorCtr="0">
            <a:noAutofit/>
          </a:bodyPr>
          <a:lstStyle/>
          <a:p>
            <a:pPr marL="0" marR="0" lvl="0" indent="0" algn="l" rtl="0">
              <a:lnSpc>
                <a:spcPct val="95000"/>
              </a:lnSpc>
              <a:spcBef>
                <a:spcPts val="0"/>
              </a:spcBef>
              <a:spcAft>
                <a:spcPts val="0"/>
              </a:spcAft>
              <a:buClr>
                <a:schemeClr val="lt1"/>
              </a:buClr>
              <a:buSzPts val="5398"/>
              <a:buFont typeface="Arial"/>
              <a:buNone/>
            </a:pPr>
            <a:r>
              <a:rPr lang="en-US" sz="4200" b="1" dirty="0">
                <a:solidFill>
                  <a:schemeClr val="bg1"/>
                </a:solidFill>
              </a:rPr>
              <a:t>Equity Market Outlook: </a:t>
            </a:r>
            <a:br>
              <a:rPr lang="en-US" sz="4200" b="1" dirty="0">
                <a:solidFill>
                  <a:schemeClr val="bg1"/>
                </a:solidFill>
              </a:rPr>
            </a:br>
            <a:br>
              <a:rPr lang="en-US" sz="4200" b="1" dirty="0">
                <a:solidFill>
                  <a:schemeClr val="bg1"/>
                </a:solidFill>
              </a:rPr>
            </a:br>
            <a:endParaRPr lang="en-US" sz="4200" b="1" dirty="0">
              <a:solidFill>
                <a:schemeClr val="bg1"/>
              </a:solidFill>
            </a:endParaRPr>
          </a:p>
          <a:p>
            <a:pPr marL="0" marR="0" lvl="0" indent="0" algn="l" rtl="0">
              <a:lnSpc>
                <a:spcPct val="95000"/>
              </a:lnSpc>
              <a:spcBef>
                <a:spcPts val="0"/>
              </a:spcBef>
              <a:spcAft>
                <a:spcPts val="0"/>
              </a:spcAft>
              <a:buClr>
                <a:schemeClr val="lt1"/>
              </a:buClr>
              <a:buSzPts val="5398"/>
              <a:buFont typeface="Arial"/>
              <a:buNone/>
            </a:pPr>
            <a:r>
              <a:rPr lang="en-US" sz="3800" b="1" i="0" dirty="0">
                <a:solidFill>
                  <a:schemeClr val="bg1"/>
                </a:solidFill>
                <a:effectLst/>
                <a:latin typeface="Arial" panose="020B0604020202020204" pitchFamily="34" charset="0"/>
              </a:rPr>
              <a:t>Navigating Global Equities in a New </a:t>
            </a:r>
            <a:r>
              <a:rPr lang="en-US" sz="3800" b="1" dirty="0">
                <a:solidFill>
                  <a:schemeClr val="bg1"/>
                </a:solidFill>
                <a:latin typeface="Arial" panose="020B0604020202020204" pitchFamily="34" charset="0"/>
              </a:rPr>
              <a:t>Regime</a:t>
            </a:r>
            <a:br>
              <a:rPr lang="en-US" sz="4800" b="1" dirty="0">
                <a:solidFill>
                  <a:schemeClr val="bg1"/>
                </a:solidFill>
              </a:rPr>
            </a:br>
            <a:br>
              <a:rPr lang="en-US" sz="4800" b="1" dirty="0">
                <a:solidFill>
                  <a:schemeClr val="bg1"/>
                </a:solidFill>
              </a:rPr>
            </a:br>
            <a:endParaRPr lang="en-US" sz="4800" b="1" dirty="0">
              <a:solidFill>
                <a:schemeClr val="bg1"/>
              </a:solidFill>
            </a:endParaRPr>
          </a:p>
          <a:p>
            <a:pPr marL="0" marR="0" lvl="0" indent="0" algn="l" rtl="0">
              <a:lnSpc>
                <a:spcPct val="95000"/>
              </a:lnSpc>
              <a:spcBef>
                <a:spcPts val="0"/>
              </a:spcBef>
              <a:spcAft>
                <a:spcPts val="0"/>
              </a:spcAft>
              <a:buClr>
                <a:schemeClr val="lt1"/>
              </a:buClr>
              <a:buSzPts val="5398"/>
              <a:buFont typeface="Arial"/>
              <a:buNone/>
            </a:pPr>
            <a:r>
              <a:rPr lang="en-US" sz="2400" b="1" dirty="0">
                <a:solidFill>
                  <a:schemeClr val="bg1"/>
                </a:solidFill>
              </a:rPr>
              <a:t>Gina Martin Adams, CFA, CMT</a:t>
            </a:r>
            <a:br>
              <a:rPr lang="en-US" sz="2400" b="1" dirty="0">
                <a:solidFill>
                  <a:schemeClr val="bg1"/>
                </a:solidFill>
              </a:rPr>
            </a:br>
            <a:r>
              <a:rPr lang="en-US" sz="2400" b="1" dirty="0">
                <a:solidFill>
                  <a:schemeClr val="bg1"/>
                </a:solidFill>
              </a:rPr>
              <a:t>Chief Equity Strategist</a:t>
            </a:r>
            <a:br>
              <a:rPr lang="en-US" sz="2400" b="1" dirty="0">
                <a:solidFill>
                  <a:schemeClr val="bg1"/>
                </a:solidFill>
              </a:rPr>
            </a:br>
            <a:r>
              <a:rPr lang="en-US" sz="2400" b="1" dirty="0">
                <a:solidFill>
                  <a:schemeClr val="bg1"/>
                </a:solidFill>
              </a:rPr>
              <a:t>Bloomberg Intelligence</a:t>
            </a:r>
            <a:endParaRPr lang="en-US" sz="2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308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A1FCAF-1D2F-9EFF-B1AE-9F44DB82B02B}"/>
              </a:ext>
            </a:extLst>
          </p:cNvPr>
          <p:cNvSpPr>
            <a:spLocks noGrp="1"/>
          </p:cNvSpPr>
          <p:nvPr>
            <p:ph type="body" idx="1"/>
          </p:nvPr>
        </p:nvSpPr>
        <p:spPr>
          <a:xfrm>
            <a:off x="427037" y="701675"/>
            <a:ext cx="9615179" cy="669925"/>
          </a:xfrm>
        </p:spPr>
        <p:txBody>
          <a:bodyPr/>
          <a:lstStyle/>
          <a:p>
            <a:r>
              <a:rPr lang="en-US" dirty="0"/>
              <a:t>2025: Fading U.S. Exceptionalism</a:t>
            </a:r>
          </a:p>
        </p:txBody>
      </p:sp>
      <p:sp>
        <p:nvSpPr>
          <p:cNvPr id="3" name="Text Placeholder 2">
            <a:extLst>
              <a:ext uri="{FF2B5EF4-FFF2-40B4-BE49-F238E27FC236}">
                <a16:creationId xmlns:a16="http://schemas.microsoft.com/office/drawing/2014/main" id="{D330CBA6-0B79-5031-AF57-1AE8BB0B2CA1}"/>
              </a:ext>
            </a:extLst>
          </p:cNvPr>
          <p:cNvSpPr>
            <a:spLocks noGrp="1"/>
          </p:cNvSpPr>
          <p:nvPr>
            <p:ph type="body" idx="2"/>
          </p:nvPr>
        </p:nvSpPr>
        <p:spPr>
          <a:xfrm>
            <a:off x="149379" y="1567855"/>
            <a:ext cx="11429401" cy="4544187"/>
          </a:xfrm>
        </p:spPr>
        <p:txBody>
          <a:bodyPr/>
          <a:lstStyle/>
          <a:p>
            <a:pPr marL="1143000" lvl="1" indent="-457200"/>
            <a:r>
              <a:rPr lang="en-US" sz="2600" dirty="0">
                <a:solidFill>
                  <a:schemeClr val="bg1"/>
                </a:solidFill>
              </a:rPr>
              <a:t>*	Models Point to Low U.S. Returns in 2025</a:t>
            </a:r>
          </a:p>
          <a:p>
            <a:pPr marL="1143000" lvl="1" indent="-457200"/>
            <a:endParaRPr lang="en-US" sz="2600" dirty="0">
              <a:solidFill>
                <a:schemeClr val="bg1"/>
              </a:solidFill>
            </a:endParaRPr>
          </a:p>
          <a:p>
            <a:pPr marL="1143000" lvl="1" indent="-457200"/>
            <a:r>
              <a:rPr lang="en-US" sz="2600" dirty="0">
                <a:solidFill>
                  <a:schemeClr val="bg1"/>
                </a:solidFill>
              </a:rPr>
              <a:t>*	Policy Points the Way</a:t>
            </a:r>
          </a:p>
          <a:p>
            <a:pPr marL="1143000" lvl="1" indent="-457200"/>
            <a:endParaRPr lang="en-US" sz="2600" dirty="0">
              <a:solidFill>
                <a:schemeClr val="bg1"/>
              </a:solidFill>
            </a:endParaRPr>
          </a:p>
          <a:p>
            <a:pPr marL="1143000" lvl="1" indent="-457200"/>
            <a:r>
              <a:rPr lang="en-US" sz="2600" dirty="0">
                <a:solidFill>
                  <a:schemeClr val="bg1"/>
                </a:solidFill>
              </a:rPr>
              <a:t>*	Earnings Cycle Favors ROW</a:t>
            </a:r>
          </a:p>
          <a:p>
            <a:pPr marL="685800" indent="-457200">
              <a:buFont typeface="Arial" panose="020B0604020202020204" pitchFamily="34" charset="0"/>
              <a:buChar char="•"/>
            </a:pPr>
            <a:endParaRPr lang="en-US" sz="2600" dirty="0">
              <a:solidFill>
                <a:schemeClr val="bg1"/>
              </a:solidFill>
            </a:endParaRPr>
          </a:p>
          <a:p>
            <a:pPr marL="1143000" lvl="1" indent="-457200"/>
            <a:r>
              <a:rPr lang="en-US" sz="2600" dirty="0">
                <a:solidFill>
                  <a:schemeClr val="bg1"/>
                </a:solidFill>
              </a:rPr>
              <a:t>*	U.S. Valuations Remain Elevated</a:t>
            </a:r>
          </a:p>
          <a:p>
            <a:pPr marL="685800" indent="-457200">
              <a:buFont typeface="Arial" panose="020B0604020202020204" pitchFamily="34" charset="0"/>
              <a:buChar char="•"/>
            </a:pPr>
            <a:endParaRPr lang="en-US" sz="2600" dirty="0">
              <a:solidFill>
                <a:schemeClr val="bg1"/>
              </a:solidFill>
            </a:endParaRPr>
          </a:p>
          <a:p>
            <a:pPr marL="1143000" lvl="1" indent="-457200"/>
            <a:r>
              <a:rPr lang="en-US" sz="2600" dirty="0">
                <a:solidFill>
                  <a:schemeClr val="bg1"/>
                </a:solidFill>
              </a:rPr>
              <a:t>*	Concentration Works Against U.S.</a:t>
            </a:r>
          </a:p>
          <a:p>
            <a:pPr marL="1143000" lvl="1" indent="-457200"/>
            <a:endParaRPr lang="en-US" sz="2600" dirty="0">
              <a:solidFill>
                <a:schemeClr val="bg1"/>
              </a:solidFill>
            </a:endParaRPr>
          </a:p>
          <a:p>
            <a:pPr marL="1143000" lvl="1" indent="-457200"/>
            <a:r>
              <a:rPr lang="en-US" sz="2600" dirty="0">
                <a:solidFill>
                  <a:schemeClr val="bg1"/>
                </a:solidFill>
              </a:rPr>
              <a:t>*	Portfolio Strategies Lean Non-Domestic </a:t>
            </a:r>
          </a:p>
          <a:p>
            <a:pPr marL="685800" indent="-457200">
              <a:buFont typeface="Arial" panose="020B0604020202020204" pitchFamily="34" charset="0"/>
              <a:buChar char="•"/>
            </a:pPr>
            <a:endParaRPr lang="en-US" sz="2600" dirty="0">
              <a:solidFill>
                <a:schemeClr val="bg1"/>
              </a:solidFill>
            </a:endParaRPr>
          </a:p>
          <a:p>
            <a:pPr marL="685800" indent="-457200">
              <a:buFont typeface="Arial" panose="020B0604020202020204" pitchFamily="34" charset="0"/>
              <a:buChar char="•"/>
            </a:pPr>
            <a:endParaRPr lang="en-US" sz="2600" dirty="0">
              <a:solidFill>
                <a:schemeClr val="bg1"/>
              </a:solidFill>
            </a:endParaRPr>
          </a:p>
          <a:p>
            <a:pPr marL="685800" indent="-457200">
              <a:buFont typeface="Arial" panose="020B0604020202020204" pitchFamily="34" charset="0"/>
              <a:buChar char="•"/>
            </a:pPr>
            <a:endParaRPr lang="en-US" sz="2600" dirty="0">
              <a:solidFill>
                <a:schemeClr val="bg1"/>
              </a:solidFill>
            </a:endParaRPr>
          </a:p>
          <a:p>
            <a:pPr marL="685800" indent="-457200">
              <a:buFont typeface="Arial" panose="020B0604020202020204" pitchFamily="34" charset="0"/>
              <a:buChar char="•"/>
            </a:pPr>
            <a:endParaRPr lang="en-US" sz="2600" dirty="0">
              <a:solidFill>
                <a:schemeClr val="bg1"/>
              </a:solidFill>
            </a:endParaRPr>
          </a:p>
        </p:txBody>
      </p:sp>
    </p:spTree>
    <p:extLst>
      <p:ext uri="{BB962C8B-B14F-4D97-AF65-F5344CB8AC3E}">
        <p14:creationId xmlns:p14="http://schemas.microsoft.com/office/powerpoint/2010/main" val="1779289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B8C318-0466-A173-D534-78B63428AE98}"/>
              </a:ext>
            </a:extLst>
          </p:cNvPr>
          <p:cNvSpPr>
            <a:spLocks noGrp="1"/>
          </p:cNvSpPr>
          <p:nvPr>
            <p:ph type="body" idx="1"/>
          </p:nvPr>
        </p:nvSpPr>
        <p:spPr>
          <a:xfrm>
            <a:off x="427037" y="701675"/>
            <a:ext cx="11099216" cy="669925"/>
          </a:xfrm>
        </p:spPr>
        <p:txBody>
          <a:bodyPr/>
          <a:lstStyle/>
          <a:p>
            <a:r>
              <a:rPr lang="en-US" dirty="0"/>
              <a:t>Even with Fastest Recovery in 50 Years, Returns Lean Ex-US</a:t>
            </a:r>
          </a:p>
        </p:txBody>
      </p:sp>
      <p:pic>
        <p:nvPicPr>
          <p:cNvPr id="5" name="Picture 4">
            <a:extLst>
              <a:ext uri="{FF2B5EF4-FFF2-40B4-BE49-F238E27FC236}">
                <a16:creationId xmlns:a16="http://schemas.microsoft.com/office/drawing/2014/main" id="{EC15ADED-5CB9-7608-999E-4095F2214FDC}"/>
              </a:ext>
            </a:extLst>
          </p:cNvPr>
          <p:cNvPicPr>
            <a:picLocks noChangeAspect="1"/>
          </p:cNvPicPr>
          <p:nvPr/>
        </p:nvPicPr>
        <p:blipFill>
          <a:blip r:embed="rId2"/>
          <a:stretch>
            <a:fillRect/>
          </a:stretch>
        </p:blipFill>
        <p:spPr>
          <a:xfrm>
            <a:off x="6860132" y="1973178"/>
            <a:ext cx="4918951" cy="3574382"/>
          </a:xfrm>
          <a:prstGeom prst="rect">
            <a:avLst/>
          </a:prstGeom>
          <a:ln>
            <a:solidFill>
              <a:schemeClr val="bg1"/>
            </a:solidFill>
          </a:ln>
        </p:spPr>
      </p:pic>
      <p:pic>
        <p:nvPicPr>
          <p:cNvPr id="7" name="Picture 6">
            <a:extLst>
              <a:ext uri="{FF2B5EF4-FFF2-40B4-BE49-F238E27FC236}">
                <a16:creationId xmlns:a16="http://schemas.microsoft.com/office/drawing/2014/main" id="{AE87F9C0-E650-B1DC-A4CD-BA91DD8A598A}"/>
              </a:ext>
            </a:extLst>
          </p:cNvPr>
          <p:cNvPicPr>
            <a:picLocks noChangeAspect="1"/>
          </p:cNvPicPr>
          <p:nvPr/>
        </p:nvPicPr>
        <p:blipFill>
          <a:blip r:embed="rId3"/>
          <a:stretch>
            <a:fillRect/>
          </a:stretch>
        </p:blipFill>
        <p:spPr>
          <a:xfrm>
            <a:off x="932484" y="1578741"/>
            <a:ext cx="5221707" cy="5004688"/>
          </a:xfrm>
          <a:prstGeom prst="rect">
            <a:avLst/>
          </a:prstGeom>
          <a:ln>
            <a:solidFill>
              <a:schemeClr val="tx2"/>
            </a:solidFill>
          </a:ln>
        </p:spPr>
      </p:pic>
    </p:spTree>
    <p:extLst>
      <p:ext uri="{BB962C8B-B14F-4D97-AF65-F5344CB8AC3E}">
        <p14:creationId xmlns:p14="http://schemas.microsoft.com/office/powerpoint/2010/main" val="3420602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
          <p:cNvSpPr txBox="1">
            <a:spLocks noGrp="1"/>
          </p:cNvSpPr>
          <p:nvPr>
            <p:ph type="body" idx="1"/>
          </p:nvPr>
        </p:nvSpPr>
        <p:spPr>
          <a:xfrm>
            <a:off x="429991" y="703098"/>
            <a:ext cx="10386364" cy="669577"/>
          </a:xfrm>
          <a:prstGeom prst="rect">
            <a:avLst/>
          </a:prstGeom>
          <a:noFill/>
          <a:ln>
            <a:noFill/>
          </a:ln>
        </p:spPr>
        <p:txBody>
          <a:bodyPr spcFirstLastPara="1" vert="horz" wrap="square" lIns="91377" tIns="45676" rIns="91377" bIns="45676" rtlCol="0" anchor="t" anchorCtr="0">
            <a:noAutofit/>
          </a:bodyPr>
          <a:lstStyle/>
          <a:p>
            <a:pPr marL="0" indent="0">
              <a:spcBef>
                <a:spcPts val="0"/>
              </a:spcBef>
            </a:pPr>
            <a:r>
              <a:rPr lang="en-US" dirty="0"/>
              <a:t>U.S. Market Regime Hit Red in 2025</a:t>
            </a:r>
            <a:endParaRPr dirty="0"/>
          </a:p>
        </p:txBody>
      </p:sp>
      <p:pic>
        <p:nvPicPr>
          <p:cNvPr id="4" name="Picture 3">
            <a:extLst>
              <a:ext uri="{FF2B5EF4-FFF2-40B4-BE49-F238E27FC236}">
                <a16:creationId xmlns:a16="http://schemas.microsoft.com/office/drawing/2014/main" id="{CC8A7012-222D-5A29-84EC-AC0623CABB1C}"/>
              </a:ext>
            </a:extLst>
          </p:cNvPr>
          <p:cNvPicPr>
            <a:picLocks noChangeAspect="1"/>
          </p:cNvPicPr>
          <p:nvPr/>
        </p:nvPicPr>
        <p:blipFill>
          <a:blip r:embed="rId3"/>
          <a:stretch>
            <a:fillRect/>
          </a:stretch>
        </p:blipFill>
        <p:spPr>
          <a:xfrm>
            <a:off x="239300" y="1516227"/>
            <a:ext cx="6761793" cy="4638675"/>
          </a:xfrm>
          <a:prstGeom prst="rect">
            <a:avLst/>
          </a:prstGeom>
          <a:ln>
            <a:solidFill>
              <a:schemeClr val="bg1"/>
            </a:solidFill>
          </a:ln>
        </p:spPr>
      </p:pic>
      <p:pic>
        <p:nvPicPr>
          <p:cNvPr id="8" name="Picture 7">
            <a:extLst>
              <a:ext uri="{FF2B5EF4-FFF2-40B4-BE49-F238E27FC236}">
                <a16:creationId xmlns:a16="http://schemas.microsoft.com/office/drawing/2014/main" id="{D5B39C3D-831B-88C2-8E32-5AC62B2B50DF}"/>
              </a:ext>
            </a:extLst>
          </p:cNvPr>
          <p:cNvPicPr>
            <a:picLocks noChangeAspect="1"/>
          </p:cNvPicPr>
          <p:nvPr/>
        </p:nvPicPr>
        <p:blipFill>
          <a:blip r:embed="rId4"/>
          <a:stretch>
            <a:fillRect/>
          </a:stretch>
        </p:blipFill>
        <p:spPr>
          <a:xfrm>
            <a:off x="7383160" y="1754351"/>
            <a:ext cx="4695825" cy="4162425"/>
          </a:xfrm>
          <a:prstGeom prst="rect">
            <a:avLst/>
          </a:prstGeom>
          <a:ln>
            <a:solidFill>
              <a:schemeClr val="bg1"/>
            </a:solidFill>
          </a:ln>
        </p:spPr>
      </p:pic>
    </p:spTree>
    <p:extLst>
      <p:ext uri="{BB962C8B-B14F-4D97-AF65-F5344CB8AC3E}">
        <p14:creationId xmlns:p14="http://schemas.microsoft.com/office/powerpoint/2010/main" val="2917952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3B3902-488E-CC9E-23F7-2D456EF7D677}"/>
              </a:ext>
            </a:extLst>
          </p:cNvPr>
          <p:cNvSpPr>
            <a:spLocks noGrp="1"/>
          </p:cNvSpPr>
          <p:nvPr>
            <p:ph type="body" idx="1"/>
          </p:nvPr>
        </p:nvSpPr>
        <p:spPr>
          <a:xfrm>
            <a:off x="427037" y="701675"/>
            <a:ext cx="10816107" cy="669925"/>
          </a:xfrm>
        </p:spPr>
        <p:txBody>
          <a:bodyPr/>
          <a:lstStyle/>
          <a:p>
            <a:r>
              <a:rPr lang="en-US" dirty="0"/>
              <a:t>Economic Regime Model Says to Expect Little</a:t>
            </a:r>
          </a:p>
        </p:txBody>
      </p:sp>
      <p:sp>
        <p:nvSpPr>
          <p:cNvPr id="6" name="TextBox 5">
            <a:extLst>
              <a:ext uri="{FF2B5EF4-FFF2-40B4-BE49-F238E27FC236}">
                <a16:creationId xmlns:a16="http://schemas.microsoft.com/office/drawing/2014/main" id="{BF100B10-A210-43D1-9034-8BD4052B0E1C}"/>
              </a:ext>
            </a:extLst>
          </p:cNvPr>
          <p:cNvSpPr txBox="1"/>
          <p:nvPr/>
        </p:nvSpPr>
        <p:spPr>
          <a:xfrm>
            <a:off x="335444" y="6377643"/>
            <a:ext cx="5758967" cy="276999"/>
          </a:xfrm>
          <a:prstGeom prst="rect">
            <a:avLst/>
          </a:prstGeom>
          <a:noFill/>
        </p:spPr>
        <p:txBody>
          <a:bodyPr wrap="square" rtlCol="0">
            <a:spAutoFit/>
          </a:bodyPr>
          <a:lstStyle/>
          <a:p>
            <a:r>
              <a:rPr lang="en-US" sz="1200" b="1" dirty="0">
                <a:solidFill>
                  <a:schemeClr val="bg1"/>
                </a:solidFill>
              </a:rPr>
              <a:t>* </a:t>
            </a:r>
            <a:r>
              <a:rPr lang="en-US" sz="1200" b="1" i="1" dirty="0">
                <a:solidFill>
                  <a:schemeClr val="bg1"/>
                </a:solidFill>
              </a:rPr>
              <a:t>Source: Bloomberg Intelligence</a:t>
            </a:r>
            <a:endParaRPr lang="en-US" sz="1200" b="1"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9AE8A46-1B8A-4CAA-5765-9ECBC3710A62}"/>
              </a:ext>
            </a:extLst>
          </p:cNvPr>
          <p:cNvPicPr>
            <a:picLocks noChangeAspect="1"/>
          </p:cNvPicPr>
          <p:nvPr/>
        </p:nvPicPr>
        <p:blipFill>
          <a:blip r:embed="rId3"/>
          <a:stretch>
            <a:fillRect/>
          </a:stretch>
        </p:blipFill>
        <p:spPr>
          <a:xfrm>
            <a:off x="176213" y="1758040"/>
            <a:ext cx="4922131" cy="4171062"/>
          </a:xfrm>
          <a:prstGeom prst="rect">
            <a:avLst/>
          </a:prstGeom>
          <a:ln>
            <a:solidFill>
              <a:schemeClr val="bg1"/>
            </a:solidFill>
          </a:ln>
        </p:spPr>
      </p:pic>
      <p:grpSp>
        <p:nvGrpSpPr>
          <p:cNvPr id="9" name="Group 8">
            <a:extLst>
              <a:ext uri="{FF2B5EF4-FFF2-40B4-BE49-F238E27FC236}">
                <a16:creationId xmlns:a16="http://schemas.microsoft.com/office/drawing/2014/main" id="{C2E2DF46-110E-2587-6AD5-7CFF370B301B}"/>
              </a:ext>
            </a:extLst>
          </p:cNvPr>
          <p:cNvGrpSpPr/>
          <p:nvPr/>
        </p:nvGrpSpPr>
        <p:grpSpPr>
          <a:xfrm>
            <a:off x="5304916" y="1758040"/>
            <a:ext cx="6777061" cy="4171062"/>
            <a:chOff x="5304916" y="1758040"/>
            <a:chExt cx="6777061" cy="4171062"/>
          </a:xfrm>
        </p:grpSpPr>
        <p:pic>
          <p:nvPicPr>
            <p:cNvPr id="3" name="Picture 2">
              <a:extLst>
                <a:ext uri="{FF2B5EF4-FFF2-40B4-BE49-F238E27FC236}">
                  <a16:creationId xmlns:a16="http://schemas.microsoft.com/office/drawing/2014/main" id="{2B617F25-5AB3-DDF1-5304-0EB29A1D6B02}"/>
                </a:ext>
              </a:extLst>
            </p:cNvPr>
            <p:cNvPicPr>
              <a:picLocks noChangeAspect="1"/>
            </p:cNvPicPr>
            <p:nvPr/>
          </p:nvPicPr>
          <p:blipFill>
            <a:blip r:embed="rId4"/>
            <a:stretch>
              <a:fillRect/>
            </a:stretch>
          </p:blipFill>
          <p:spPr>
            <a:xfrm>
              <a:off x="5304916" y="1758040"/>
              <a:ext cx="6777061" cy="4171062"/>
            </a:xfrm>
            <a:prstGeom prst="rect">
              <a:avLst/>
            </a:prstGeom>
            <a:ln>
              <a:solidFill>
                <a:schemeClr val="bg1"/>
              </a:solidFill>
            </a:ln>
          </p:spPr>
        </p:pic>
        <p:sp>
          <p:nvSpPr>
            <p:cNvPr id="5" name="Oval 4">
              <a:extLst>
                <a:ext uri="{FF2B5EF4-FFF2-40B4-BE49-F238E27FC236}">
                  <a16:creationId xmlns:a16="http://schemas.microsoft.com/office/drawing/2014/main" id="{1FAC5C64-8E09-6AA8-6417-D30B0FA9FC8B}"/>
                </a:ext>
              </a:extLst>
            </p:cNvPr>
            <p:cNvSpPr/>
            <p:nvPr/>
          </p:nvSpPr>
          <p:spPr>
            <a:xfrm>
              <a:off x="6028567" y="3584772"/>
              <a:ext cx="356050" cy="9144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324526E-1BB6-2FEC-B97D-079A5A035CD0}"/>
                </a:ext>
              </a:extLst>
            </p:cNvPr>
            <p:cNvSpPr/>
            <p:nvPr/>
          </p:nvSpPr>
          <p:spPr>
            <a:xfrm>
              <a:off x="8252519" y="3971840"/>
              <a:ext cx="356050" cy="9144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B03C280-82BF-FEAF-F22D-3D28367D4325}"/>
                </a:ext>
              </a:extLst>
            </p:cNvPr>
            <p:cNvSpPr/>
            <p:nvPr/>
          </p:nvSpPr>
          <p:spPr>
            <a:xfrm>
              <a:off x="10421175" y="3923288"/>
              <a:ext cx="356050" cy="9144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13085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7E484F-D037-5806-44BF-EC995C158499}"/>
              </a:ext>
            </a:extLst>
          </p:cNvPr>
          <p:cNvSpPr>
            <a:spLocks noGrp="1"/>
          </p:cNvSpPr>
          <p:nvPr>
            <p:ph type="body" idx="1"/>
          </p:nvPr>
        </p:nvSpPr>
        <p:spPr>
          <a:xfrm>
            <a:off x="427037" y="160839"/>
            <a:ext cx="10941631" cy="669925"/>
          </a:xfrm>
        </p:spPr>
        <p:txBody>
          <a:bodyPr/>
          <a:lstStyle/>
          <a:p>
            <a:r>
              <a:rPr lang="en-US" dirty="0"/>
              <a:t>#1: Policy Dampens the Margin Outlook</a:t>
            </a:r>
          </a:p>
        </p:txBody>
      </p:sp>
      <p:pic>
        <p:nvPicPr>
          <p:cNvPr id="6" name="Picture 5">
            <a:extLst>
              <a:ext uri="{FF2B5EF4-FFF2-40B4-BE49-F238E27FC236}">
                <a16:creationId xmlns:a16="http://schemas.microsoft.com/office/drawing/2014/main" id="{9BB1F2B2-C9F0-D408-54F7-063C79543A33}"/>
              </a:ext>
            </a:extLst>
          </p:cNvPr>
          <p:cNvPicPr>
            <a:picLocks noChangeAspect="1"/>
          </p:cNvPicPr>
          <p:nvPr/>
        </p:nvPicPr>
        <p:blipFill>
          <a:blip r:embed="rId3"/>
          <a:stretch>
            <a:fillRect/>
          </a:stretch>
        </p:blipFill>
        <p:spPr>
          <a:xfrm>
            <a:off x="112712" y="1653871"/>
            <a:ext cx="5843026" cy="4402082"/>
          </a:xfrm>
          <a:prstGeom prst="rect">
            <a:avLst/>
          </a:prstGeom>
          <a:ln>
            <a:solidFill>
              <a:schemeClr val="bg1"/>
            </a:solidFill>
          </a:ln>
        </p:spPr>
      </p:pic>
      <p:pic>
        <p:nvPicPr>
          <p:cNvPr id="7" name="Picture 6">
            <a:extLst>
              <a:ext uri="{FF2B5EF4-FFF2-40B4-BE49-F238E27FC236}">
                <a16:creationId xmlns:a16="http://schemas.microsoft.com/office/drawing/2014/main" id="{52EC70A9-EA77-C58C-E875-FE2D95731FCB}"/>
              </a:ext>
            </a:extLst>
          </p:cNvPr>
          <p:cNvPicPr>
            <a:picLocks noChangeAspect="1"/>
          </p:cNvPicPr>
          <p:nvPr/>
        </p:nvPicPr>
        <p:blipFill>
          <a:blip r:embed="rId4"/>
          <a:stretch>
            <a:fillRect/>
          </a:stretch>
        </p:blipFill>
        <p:spPr>
          <a:xfrm>
            <a:off x="5999626" y="1653871"/>
            <a:ext cx="6076487" cy="4402082"/>
          </a:xfrm>
          <a:prstGeom prst="rect">
            <a:avLst/>
          </a:prstGeom>
          <a:ln>
            <a:solidFill>
              <a:schemeClr val="bg1"/>
            </a:solidFill>
          </a:ln>
        </p:spPr>
      </p:pic>
    </p:spTree>
    <p:extLst>
      <p:ext uri="{BB962C8B-B14F-4D97-AF65-F5344CB8AC3E}">
        <p14:creationId xmlns:p14="http://schemas.microsoft.com/office/powerpoint/2010/main" val="4206774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D8CDD4-7D01-0E95-6C5A-3C8F7CBB5C92}"/>
              </a:ext>
            </a:extLst>
          </p:cNvPr>
          <p:cNvSpPr>
            <a:spLocks noGrp="1"/>
          </p:cNvSpPr>
          <p:nvPr>
            <p:ph type="body" idx="1"/>
          </p:nvPr>
        </p:nvSpPr>
        <p:spPr>
          <a:xfrm>
            <a:off x="427037" y="701675"/>
            <a:ext cx="9412878" cy="669925"/>
          </a:xfrm>
        </p:spPr>
        <p:txBody>
          <a:bodyPr/>
          <a:lstStyle/>
          <a:p>
            <a:r>
              <a:rPr lang="en-US" dirty="0"/>
              <a:t>U.S. Margins Depend on Foreign Earnings, Tech</a:t>
            </a:r>
          </a:p>
        </p:txBody>
      </p:sp>
      <p:pic>
        <p:nvPicPr>
          <p:cNvPr id="5" name="Picture 4">
            <a:extLst>
              <a:ext uri="{FF2B5EF4-FFF2-40B4-BE49-F238E27FC236}">
                <a16:creationId xmlns:a16="http://schemas.microsoft.com/office/drawing/2014/main" id="{0DA4FEBF-7588-2999-EF9A-C862B9B0E1B4}"/>
              </a:ext>
            </a:extLst>
          </p:cNvPr>
          <p:cNvPicPr>
            <a:picLocks noChangeAspect="1"/>
          </p:cNvPicPr>
          <p:nvPr/>
        </p:nvPicPr>
        <p:blipFill>
          <a:blip r:embed="rId3"/>
          <a:stretch>
            <a:fillRect/>
          </a:stretch>
        </p:blipFill>
        <p:spPr>
          <a:xfrm>
            <a:off x="6094412" y="1586039"/>
            <a:ext cx="5270748" cy="4385883"/>
          </a:xfrm>
          <a:prstGeom prst="rect">
            <a:avLst/>
          </a:prstGeom>
          <a:ln>
            <a:solidFill>
              <a:schemeClr val="bg1"/>
            </a:solidFill>
          </a:ln>
        </p:spPr>
      </p:pic>
      <p:pic>
        <p:nvPicPr>
          <p:cNvPr id="7" name="Picture 6">
            <a:extLst>
              <a:ext uri="{FF2B5EF4-FFF2-40B4-BE49-F238E27FC236}">
                <a16:creationId xmlns:a16="http://schemas.microsoft.com/office/drawing/2014/main" id="{7C8CF795-1F53-9742-A2A9-DD51BACADE02}"/>
              </a:ext>
            </a:extLst>
          </p:cNvPr>
          <p:cNvPicPr>
            <a:picLocks noChangeAspect="1"/>
          </p:cNvPicPr>
          <p:nvPr/>
        </p:nvPicPr>
        <p:blipFill>
          <a:blip r:embed="rId4"/>
          <a:stretch>
            <a:fillRect/>
          </a:stretch>
        </p:blipFill>
        <p:spPr>
          <a:xfrm>
            <a:off x="636339" y="1586039"/>
            <a:ext cx="5270748" cy="4421769"/>
          </a:xfrm>
          <a:prstGeom prst="rect">
            <a:avLst/>
          </a:prstGeom>
          <a:ln>
            <a:solidFill>
              <a:schemeClr val="bg1"/>
            </a:solidFill>
          </a:ln>
        </p:spPr>
      </p:pic>
    </p:spTree>
    <p:extLst>
      <p:ext uri="{BB962C8B-B14F-4D97-AF65-F5344CB8AC3E}">
        <p14:creationId xmlns:p14="http://schemas.microsoft.com/office/powerpoint/2010/main" val="1492707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BA6F8F-E7B6-BB74-B3CE-DA2E2EA9A0EF}"/>
              </a:ext>
            </a:extLst>
          </p:cNvPr>
          <p:cNvSpPr>
            <a:spLocks noGrp="1"/>
          </p:cNvSpPr>
          <p:nvPr>
            <p:ph type="body" idx="1"/>
          </p:nvPr>
        </p:nvSpPr>
        <p:spPr>
          <a:xfrm>
            <a:off x="427037" y="701675"/>
            <a:ext cx="10517842" cy="669925"/>
          </a:xfrm>
        </p:spPr>
        <p:txBody>
          <a:bodyPr/>
          <a:lstStyle/>
          <a:p>
            <a:r>
              <a:rPr lang="en-US" dirty="0"/>
              <a:t>Policy a Support Outside the US</a:t>
            </a:r>
          </a:p>
        </p:txBody>
      </p:sp>
      <p:pic>
        <p:nvPicPr>
          <p:cNvPr id="3" name="Picture 2">
            <a:extLst>
              <a:ext uri="{FF2B5EF4-FFF2-40B4-BE49-F238E27FC236}">
                <a16:creationId xmlns:a16="http://schemas.microsoft.com/office/drawing/2014/main" id="{08F46E3E-33FC-6D80-8655-B4D7D3B34982}"/>
              </a:ext>
            </a:extLst>
          </p:cNvPr>
          <p:cNvPicPr>
            <a:picLocks noChangeAspect="1"/>
          </p:cNvPicPr>
          <p:nvPr/>
        </p:nvPicPr>
        <p:blipFill>
          <a:blip r:embed="rId3"/>
          <a:stretch>
            <a:fillRect/>
          </a:stretch>
        </p:blipFill>
        <p:spPr>
          <a:xfrm>
            <a:off x="362774" y="2019420"/>
            <a:ext cx="5610495" cy="3584772"/>
          </a:xfrm>
          <a:prstGeom prst="rect">
            <a:avLst/>
          </a:prstGeom>
          <a:ln>
            <a:solidFill>
              <a:schemeClr val="bg1"/>
            </a:solidFill>
          </a:ln>
        </p:spPr>
      </p:pic>
      <p:sp>
        <p:nvSpPr>
          <p:cNvPr id="4" name="TextBox 3">
            <a:extLst>
              <a:ext uri="{FF2B5EF4-FFF2-40B4-BE49-F238E27FC236}">
                <a16:creationId xmlns:a16="http://schemas.microsoft.com/office/drawing/2014/main" id="{65511A23-7EBE-7D4F-7846-6C8391CEFDFF}"/>
              </a:ext>
            </a:extLst>
          </p:cNvPr>
          <p:cNvSpPr txBox="1"/>
          <p:nvPr/>
        </p:nvSpPr>
        <p:spPr>
          <a:xfrm>
            <a:off x="278565" y="6424890"/>
            <a:ext cx="5758967" cy="276999"/>
          </a:xfrm>
          <a:prstGeom prst="rect">
            <a:avLst/>
          </a:prstGeom>
          <a:noFill/>
        </p:spPr>
        <p:txBody>
          <a:bodyPr wrap="square" rtlCol="0">
            <a:spAutoFit/>
          </a:bodyPr>
          <a:lstStyle/>
          <a:p>
            <a:r>
              <a:rPr lang="en-US" sz="1200" b="1" dirty="0">
                <a:solidFill>
                  <a:schemeClr val="bg1"/>
                </a:solidFill>
              </a:rPr>
              <a:t>* </a:t>
            </a:r>
            <a:r>
              <a:rPr lang="en-US" sz="1200" b="1" i="1" dirty="0">
                <a:solidFill>
                  <a:schemeClr val="bg1"/>
                </a:solidFill>
              </a:rPr>
              <a:t>Source: Bloomberg Intelligence</a:t>
            </a:r>
            <a:endParaRPr lang="en-US" sz="1200"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3FF123D-7970-1C42-D6F6-65BA93A22107}"/>
              </a:ext>
            </a:extLst>
          </p:cNvPr>
          <p:cNvPicPr>
            <a:picLocks noChangeAspect="1"/>
          </p:cNvPicPr>
          <p:nvPr/>
        </p:nvPicPr>
        <p:blipFill>
          <a:blip r:embed="rId4"/>
          <a:stretch>
            <a:fillRect/>
          </a:stretch>
        </p:blipFill>
        <p:spPr>
          <a:xfrm>
            <a:off x="6215556" y="2019420"/>
            <a:ext cx="5801929" cy="3614995"/>
          </a:xfrm>
          <a:prstGeom prst="rect">
            <a:avLst/>
          </a:prstGeom>
          <a:ln>
            <a:solidFill>
              <a:schemeClr val="bg1"/>
            </a:solidFill>
          </a:ln>
        </p:spPr>
      </p:pic>
    </p:spTree>
    <p:extLst>
      <p:ext uri="{BB962C8B-B14F-4D97-AF65-F5344CB8AC3E}">
        <p14:creationId xmlns:p14="http://schemas.microsoft.com/office/powerpoint/2010/main" val="724502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828808-F94A-D26E-2A19-FF5B9B095FE5}"/>
              </a:ext>
            </a:extLst>
          </p:cNvPr>
          <p:cNvSpPr>
            <a:spLocks noGrp="1"/>
          </p:cNvSpPr>
          <p:nvPr>
            <p:ph type="body" idx="1"/>
          </p:nvPr>
        </p:nvSpPr>
        <p:spPr>
          <a:xfrm>
            <a:off x="427037" y="701675"/>
            <a:ext cx="10137054" cy="669925"/>
          </a:xfrm>
        </p:spPr>
        <p:txBody>
          <a:bodyPr/>
          <a:lstStyle/>
          <a:p>
            <a:r>
              <a:rPr lang="en-US" dirty="0"/>
              <a:t>The Earnings Outlook Supports Rotation </a:t>
            </a:r>
          </a:p>
        </p:txBody>
      </p:sp>
      <p:sp>
        <p:nvSpPr>
          <p:cNvPr id="3" name="TextBox 2">
            <a:extLst>
              <a:ext uri="{FF2B5EF4-FFF2-40B4-BE49-F238E27FC236}">
                <a16:creationId xmlns:a16="http://schemas.microsoft.com/office/drawing/2014/main" id="{62BF03A7-3F3C-A739-9EA2-0B76FE9A1C3F}"/>
              </a:ext>
            </a:extLst>
          </p:cNvPr>
          <p:cNvSpPr txBox="1"/>
          <p:nvPr/>
        </p:nvSpPr>
        <p:spPr>
          <a:xfrm>
            <a:off x="335444" y="6377643"/>
            <a:ext cx="5758967" cy="276999"/>
          </a:xfrm>
          <a:prstGeom prst="rect">
            <a:avLst/>
          </a:prstGeom>
          <a:noFill/>
        </p:spPr>
        <p:txBody>
          <a:bodyPr wrap="square" rtlCol="0">
            <a:spAutoFit/>
          </a:bodyPr>
          <a:lstStyle/>
          <a:p>
            <a:r>
              <a:rPr lang="en-US" sz="1200" b="1" dirty="0">
                <a:solidFill>
                  <a:schemeClr val="bg1"/>
                </a:solidFill>
              </a:rPr>
              <a:t>* </a:t>
            </a:r>
            <a:r>
              <a:rPr lang="en-US" sz="1200" b="1" i="1" dirty="0">
                <a:solidFill>
                  <a:schemeClr val="bg1"/>
                </a:solidFill>
              </a:rPr>
              <a:t>Source: Bloomberg Intelligence</a:t>
            </a:r>
            <a:endParaRPr lang="en-US" sz="1200" b="1"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2474A3D-840C-4918-3EDA-DF0A7FA7DE3B}"/>
              </a:ext>
            </a:extLst>
          </p:cNvPr>
          <p:cNvPicPr>
            <a:picLocks noChangeAspect="1"/>
          </p:cNvPicPr>
          <p:nvPr/>
        </p:nvPicPr>
        <p:blipFill>
          <a:blip r:embed="rId3"/>
          <a:stretch>
            <a:fillRect/>
          </a:stretch>
        </p:blipFill>
        <p:spPr>
          <a:xfrm>
            <a:off x="250586" y="1739196"/>
            <a:ext cx="5758967" cy="4181475"/>
          </a:xfrm>
          <a:prstGeom prst="rect">
            <a:avLst/>
          </a:prstGeom>
          <a:ln>
            <a:solidFill>
              <a:schemeClr val="bg1"/>
            </a:solidFill>
          </a:ln>
        </p:spPr>
      </p:pic>
      <p:sp>
        <p:nvSpPr>
          <p:cNvPr id="5" name="Text Placeholder 1">
            <a:extLst>
              <a:ext uri="{FF2B5EF4-FFF2-40B4-BE49-F238E27FC236}">
                <a16:creationId xmlns:a16="http://schemas.microsoft.com/office/drawing/2014/main" id="{11C03A9A-8005-6673-06E9-A20EF5493059}"/>
              </a:ext>
            </a:extLst>
          </p:cNvPr>
          <p:cNvSpPr txBox="1">
            <a:spLocks/>
          </p:cNvSpPr>
          <p:nvPr/>
        </p:nvSpPr>
        <p:spPr>
          <a:xfrm>
            <a:off x="427037" y="105085"/>
            <a:ext cx="11248290" cy="6699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Arial"/>
                <a:ea typeface="Arial"/>
                <a:cs typeface="Arial"/>
                <a:sym typeface="Arial"/>
              </a:defRPr>
            </a:lvl1pPr>
            <a:lvl2pPr marL="914400" marR="0" lvl="1" indent="-380936" algn="l" rtl="0">
              <a:lnSpc>
                <a:spcPct val="90000"/>
              </a:lnSpc>
              <a:spcBef>
                <a:spcPts val="500"/>
              </a:spcBef>
              <a:spcAft>
                <a:spcPts val="0"/>
              </a:spcAft>
              <a:buClr>
                <a:schemeClr val="dk1"/>
              </a:buClr>
              <a:buSzPts val="2399"/>
              <a:buFont typeface="Arial"/>
              <a:buChar char="•"/>
              <a:defRPr sz="2399" b="0" i="0" u="none" strike="noStrike" cap="none">
                <a:solidFill>
                  <a:schemeClr val="dk1"/>
                </a:solidFill>
                <a:latin typeface="Calibri"/>
                <a:ea typeface="Calibri"/>
                <a:cs typeface="Calibri"/>
                <a:sym typeface="Calibri"/>
              </a:defRPr>
            </a:lvl2pPr>
            <a:lvl3pPr marL="1371600" marR="0" lvl="2" indent="-355536" algn="l" rtl="0">
              <a:lnSpc>
                <a:spcPct val="90000"/>
              </a:lnSpc>
              <a:spcBef>
                <a:spcPts val="500"/>
              </a:spcBef>
              <a:spcAft>
                <a:spcPts val="0"/>
              </a:spcAft>
              <a:buClr>
                <a:schemeClr val="dk1"/>
              </a:buClr>
              <a:buSzPts val="1999"/>
              <a:buFont typeface="Arial"/>
              <a:buChar char="•"/>
              <a:defRPr sz="1999" b="0" i="0" u="none" strike="noStrike" cap="none">
                <a:solidFill>
                  <a:schemeClr val="dk1"/>
                </a:solidFill>
                <a:latin typeface="Calibri"/>
                <a:ea typeface="Calibri"/>
                <a:cs typeface="Calibri"/>
                <a:sym typeface="Calibri"/>
              </a:defRPr>
            </a:lvl3pPr>
            <a:lvl4pPr marL="1828800" marR="0" lvl="3"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4pPr>
            <a:lvl5pPr marL="2286000" marR="0" lvl="4"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r>
              <a:rPr lang="en-US" dirty="0"/>
              <a:t>#2: US vs. ROW Earnings Cycle</a:t>
            </a:r>
          </a:p>
        </p:txBody>
      </p:sp>
      <p:pic>
        <p:nvPicPr>
          <p:cNvPr id="10" name="Picture 9">
            <a:extLst>
              <a:ext uri="{FF2B5EF4-FFF2-40B4-BE49-F238E27FC236}">
                <a16:creationId xmlns:a16="http://schemas.microsoft.com/office/drawing/2014/main" id="{FAEE2A62-8A6C-1A42-45BD-31D21DA213FE}"/>
              </a:ext>
            </a:extLst>
          </p:cNvPr>
          <p:cNvPicPr>
            <a:picLocks noChangeAspect="1"/>
          </p:cNvPicPr>
          <p:nvPr/>
        </p:nvPicPr>
        <p:blipFill>
          <a:blip r:embed="rId4"/>
          <a:stretch>
            <a:fillRect/>
          </a:stretch>
        </p:blipFill>
        <p:spPr>
          <a:xfrm>
            <a:off x="6094411" y="1735317"/>
            <a:ext cx="5974740" cy="4185354"/>
          </a:xfrm>
          <a:prstGeom prst="rect">
            <a:avLst/>
          </a:prstGeom>
          <a:ln>
            <a:solidFill>
              <a:schemeClr val="bg1"/>
            </a:solidFill>
          </a:ln>
        </p:spPr>
      </p:pic>
    </p:spTree>
    <p:extLst>
      <p:ext uri="{BB962C8B-B14F-4D97-AF65-F5344CB8AC3E}">
        <p14:creationId xmlns:p14="http://schemas.microsoft.com/office/powerpoint/2010/main" val="3539724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8D212E-1DCC-3666-A35C-5D3C77273073}"/>
              </a:ext>
            </a:extLst>
          </p:cNvPr>
          <p:cNvSpPr>
            <a:spLocks noGrp="1"/>
          </p:cNvSpPr>
          <p:nvPr>
            <p:ph type="body" idx="1"/>
          </p:nvPr>
        </p:nvSpPr>
        <p:spPr>
          <a:xfrm>
            <a:off x="427037" y="701675"/>
            <a:ext cx="9089197" cy="669925"/>
          </a:xfrm>
        </p:spPr>
        <p:txBody>
          <a:bodyPr/>
          <a:lstStyle/>
          <a:p>
            <a:r>
              <a:rPr lang="en-US" dirty="0"/>
              <a:t>Earnings Cycle Offers Guide for US Stocks</a:t>
            </a:r>
          </a:p>
        </p:txBody>
      </p:sp>
      <p:pic>
        <p:nvPicPr>
          <p:cNvPr id="5" name="Picture 4">
            <a:extLst>
              <a:ext uri="{FF2B5EF4-FFF2-40B4-BE49-F238E27FC236}">
                <a16:creationId xmlns:a16="http://schemas.microsoft.com/office/drawing/2014/main" id="{4CEFEB2B-F991-10A3-79AD-2216D5996407}"/>
              </a:ext>
            </a:extLst>
          </p:cNvPr>
          <p:cNvPicPr>
            <a:picLocks noChangeAspect="1"/>
          </p:cNvPicPr>
          <p:nvPr/>
        </p:nvPicPr>
        <p:blipFill>
          <a:blip r:embed="rId3"/>
          <a:stretch>
            <a:fillRect/>
          </a:stretch>
        </p:blipFill>
        <p:spPr>
          <a:xfrm>
            <a:off x="590715" y="1592967"/>
            <a:ext cx="5758967" cy="4563358"/>
          </a:xfrm>
          <a:prstGeom prst="rect">
            <a:avLst/>
          </a:prstGeom>
          <a:ln>
            <a:solidFill>
              <a:schemeClr val="bg1"/>
            </a:solidFill>
          </a:ln>
        </p:spPr>
      </p:pic>
      <p:sp>
        <p:nvSpPr>
          <p:cNvPr id="3" name="TextBox 2">
            <a:extLst>
              <a:ext uri="{FF2B5EF4-FFF2-40B4-BE49-F238E27FC236}">
                <a16:creationId xmlns:a16="http://schemas.microsoft.com/office/drawing/2014/main" id="{C32F2BB5-8E93-E534-6442-799169EFAD1B}"/>
              </a:ext>
            </a:extLst>
          </p:cNvPr>
          <p:cNvSpPr txBox="1"/>
          <p:nvPr/>
        </p:nvSpPr>
        <p:spPr>
          <a:xfrm>
            <a:off x="335444" y="6377643"/>
            <a:ext cx="5758967" cy="276999"/>
          </a:xfrm>
          <a:prstGeom prst="rect">
            <a:avLst/>
          </a:prstGeom>
          <a:noFill/>
        </p:spPr>
        <p:txBody>
          <a:bodyPr wrap="square" rtlCol="0">
            <a:spAutoFit/>
          </a:bodyPr>
          <a:lstStyle/>
          <a:p>
            <a:r>
              <a:rPr lang="en-US" sz="1200" b="1" dirty="0">
                <a:solidFill>
                  <a:schemeClr val="bg1"/>
                </a:solidFill>
              </a:rPr>
              <a:t>* </a:t>
            </a:r>
            <a:r>
              <a:rPr lang="en-US" sz="1200" b="1" i="1" dirty="0">
                <a:solidFill>
                  <a:schemeClr val="bg1"/>
                </a:solidFill>
              </a:rPr>
              <a:t>Source: Bloomberg Intelligence</a:t>
            </a:r>
            <a:endParaRPr lang="en-US" sz="1200" b="1" dirty="0">
              <a:solidFill>
                <a:schemeClr val="bg1"/>
              </a:solidFill>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12879EE1-1D34-8091-8B36-F1408938D9A1}"/>
              </a:ext>
            </a:extLst>
          </p:cNvPr>
          <p:cNvGrpSpPr/>
          <p:nvPr/>
        </p:nvGrpSpPr>
        <p:grpSpPr>
          <a:xfrm>
            <a:off x="6527401" y="1604964"/>
            <a:ext cx="5575534" cy="4551361"/>
            <a:chOff x="126601" y="1604252"/>
            <a:chExt cx="5575534" cy="4551361"/>
          </a:xfrm>
        </p:grpSpPr>
        <p:pic>
          <p:nvPicPr>
            <p:cNvPr id="6" name="Picture 5">
              <a:extLst>
                <a:ext uri="{FF2B5EF4-FFF2-40B4-BE49-F238E27FC236}">
                  <a16:creationId xmlns:a16="http://schemas.microsoft.com/office/drawing/2014/main" id="{E2B7BCA7-A158-A651-D327-5915CC5EAFED}"/>
                </a:ext>
              </a:extLst>
            </p:cNvPr>
            <p:cNvPicPr>
              <a:picLocks noChangeAspect="1"/>
            </p:cNvPicPr>
            <p:nvPr/>
          </p:nvPicPr>
          <p:blipFill>
            <a:blip r:embed="rId4"/>
            <a:stretch>
              <a:fillRect/>
            </a:stretch>
          </p:blipFill>
          <p:spPr>
            <a:xfrm>
              <a:off x="126601" y="1604252"/>
              <a:ext cx="5575534" cy="4551361"/>
            </a:xfrm>
            <a:prstGeom prst="rect">
              <a:avLst/>
            </a:prstGeom>
            <a:ln>
              <a:solidFill>
                <a:schemeClr val="bg1"/>
              </a:solidFill>
            </a:ln>
          </p:spPr>
        </p:pic>
        <p:cxnSp>
          <p:nvCxnSpPr>
            <p:cNvPr id="7" name="Straight Arrow Connector 6">
              <a:extLst>
                <a:ext uri="{FF2B5EF4-FFF2-40B4-BE49-F238E27FC236}">
                  <a16:creationId xmlns:a16="http://schemas.microsoft.com/office/drawing/2014/main" id="{1C26F00C-7FEA-62CE-B1DF-D74C3D55DBA5}"/>
                </a:ext>
              </a:extLst>
            </p:cNvPr>
            <p:cNvCxnSpPr/>
            <p:nvPr/>
          </p:nvCxnSpPr>
          <p:spPr>
            <a:xfrm>
              <a:off x="3576680" y="3827533"/>
              <a:ext cx="315589" cy="226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D39D42E-051B-D8E6-FA8B-A0F061908320}"/>
                </a:ext>
              </a:extLst>
            </p:cNvPr>
            <p:cNvCxnSpPr/>
            <p:nvPr/>
          </p:nvCxnSpPr>
          <p:spPr>
            <a:xfrm>
              <a:off x="1997384" y="3097901"/>
              <a:ext cx="315589" cy="226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97BFA48-7277-F270-6578-26EB7651C627}"/>
                </a:ext>
              </a:extLst>
            </p:cNvPr>
            <p:cNvCxnSpPr/>
            <p:nvPr/>
          </p:nvCxnSpPr>
          <p:spPr>
            <a:xfrm>
              <a:off x="911703" y="3940821"/>
              <a:ext cx="315589" cy="226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E481E5D-48DA-7BB1-1D8D-603D6222512F}"/>
                </a:ext>
              </a:extLst>
            </p:cNvPr>
            <p:cNvCxnSpPr/>
            <p:nvPr/>
          </p:nvCxnSpPr>
          <p:spPr>
            <a:xfrm>
              <a:off x="2756573" y="1738439"/>
              <a:ext cx="315589" cy="226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9886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036094-1C6F-0FEF-8D0C-B8DAA1BA6F4B}"/>
              </a:ext>
            </a:extLst>
          </p:cNvPr>
          <p:cNvSpPr>
            <a:spLocks noGrp="1"/>
          </p:cNvSpPr>
          <p:nvPr>
            <p:ph type="body" idx="1"/>
          </p:nvPr>
        </p:nvSpPr>
        <p:spPr/>
        <p:txBody>
          <a:bodyPr/>
          <a:lstStyle/>
          <a:p>
            <a:r>
              <a:rPr lang="en-US" dirty="0"/>
              <a:t>Global Valuations Reveal Some Discounts</a:t>
            </a:r>
          </a:p>
        </p:txBody>
      </p:sp>
      <p:sp>
        <p:nvSpPr>
          <p:cNvPr id="4" name="Text Placeholder 1">
            <a:extLst>
              <a:ext uri="{FF2B5EF4-FFF2-40B4-BE49-F238E27FC236}">
                <a16:creationId xmlns:a16="http://schemas.microsoft.com/office/drawing/2014/main" id="{10E72010-7478-7D38-EDFA-172E9474B12D}"/>
              </a:ext>
            </a:extLst>
          </p:cNvPr>
          <p:cNvSpPr txBox="1">
            <a:spLocks/>
          </p:cNvSpPr>
          <p:nvPr/>
        </p:nvSpPr>
        <p:spPr>
          <a:xfrm>
            <a:off x="427037" y="165446"/>
            <a:ext cx="10909905" cy="6699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Arial"/>
                <a:ea typeface="Arial"/>
                <a:cs typeface="Arial"/>
                <a:sym typeface="Arial"/>
              </a:defRPr>
            </a:lvl1pPr>
            <a:lvl2pPr marL="914400" marR="0" lvl="1" indent="-380936" algn="l" rtl="0">
              <a:lnSpc>
                <a:spcPct val="90000"/>
              </a:lnSpc>
              <a:spcBef>
                <a:spcPts val="500"/>
              </a:spcBef>
              <a:spcAft>
                <a:spcPts val="0"/>
              </a:spcAft>
              <a:buClr>
                <a:schemeClr val="dk1"/>
              </a:buClr>
              <a:buSzPts val="2399"/>
              <a:buFont typeface="Arial"/>
              <a:buChar char="•"/>
              <a:defRPr sz="2399" b="0" i="0" u="none" strike="noStrike" cap="none">
                <a:solidFill>
                  <a:schemeClr val="dk1"/>
                </a:solidFill>
                <a:latin typeface="Calibri"/>
                <a:ea typeface="Calibri"/>
                <a:cs typeface="Calibri"/>
                <a:sym typeface="Calibri"/>
              </a:defRPr>
            </a:lvl2pPr>
            <a:lvl3pPr marL="1371600" marR="0" lvl="2" indent="-355536" algn="l" rtl="0">
              <a:lnSpc>
                <a:spcPct val="90000"/>
              </a:lnSpc>
              <a:spcBef>
                <a:spcPts val="500"/>
              </a:spcBef>
              <a:spcAft>
                <a:spcPts val="0"/>
              </a:spcAft>
              <a:buClr>
                <a:schemeClr val="dk1"/>
              </a:buClr>
              <a:buSzPts val="1999"/>
              <a:buFont typeface="Arial"/>
              <a:buChar char="•"/>
              <a:defRPr sz="1999" b="0" i="0" u="none" strike="noStrike" cap="none">
                <a:solidFill>
                  <a:schemeClr val="dk1"/>
                </a:solidFill>
                <a:latin typeface="Calibri"/>
                <a:ea typeface="Calibri"/>
                <a:cs typeface="Calibri"/>
                <a:sym typeface="Calibri"/>
              </a:defRPr>
            </a:lvl3pPr>
            <a:lvl4pPr marL="1828800" marR="0" lvl="3"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4pPr>
            <a:lvl5pPr marL="2286000" marR="0" lvl="4"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r>
              <a:rPr lang="en-GB" dirty="0"/>
              <a:t>#3: Implied Expectations: High in US, Low Elsewhere</a:t>
            </a:r>
            <a:br>
              <a:rPr lang="en-GB" dirty="0"/>
            </a:br>
            <a:endParaRPr lang="en-GB" dirty="0"/>
          </a:p>
        </p:txBody>
      </p:sp>
      <p:pic>
        <p:nvPicPr>
          <p:cNvPr id="7" name="Picture 6">
            <a:extLst>
              <a:ext uri="{FF2B5EF4-FFF2-40B4-BE49-F238E27FC236}">
                <a16:creationId xmlns:a16="http://schemas.microsoft.com/office/drawing/2014/main" id="{58075F0B-0A66-0EB3-03D2-8E9A24FBFF32}"/>
              </a:ext>
            </a:extLst>
          </p:cNvPr>
          <p:cNvPicPr>
            <a:picLocks noChangeAspect="1"/>
          </p:cNvPicPr>
          <p:nvPr/>
        </p:nvPicPr>
        <p:blipFill>
          <a:blip r:embed="rId3"/>
          <a:stretch>
            <a:fillRect/>
          </a:stretch>
        </p:blipFill>
        <p:spPr>
          <a:xfrm>
            <a:off x="5523127" y="1448315"/>
            <a:ext cx="6471069" cy="4708009"/>
          </a:xfrm>
          <a:prstGeom prst="rect">
            <a:avLst/>
          </a:prstGeom>
          <a:ln>
            <a:solidFill>
              <a:schemeClr val="bg1"/>
            </a:solidFill>
          </a:ln>
        </p:spPr>
      </p:pic>
      <p:pic>
        <p:nvPicPr>
          <p:cNvPr id="8" name="Picture 7">
            <a:extLst>
              <a:ext uri="{FF2B5EF4-FFF2-40B4-BE49-F238E27FC236}">
                <a16:creationId xmlns:a16="http://schemas.microsoft.com/office/drawing/2014/main" id="{6255A990-6883-60AF-C914-75315158AD76}"/>
              </a:ext>
            </a:extLst>
          </p:cNvPr>
          <p:cNvPicPr>
            <a:picLocks noChangeAspect="1"/>
          </p:cNvPicPr>
          <p:nvPr/>
        </p:nvPicPr>
        <p:blipFill>
          <a:blip r:embed="rId4"/>
          <a:stretch>
            <a:fillRect/>
          </a:stretch>
        </p:blipFill>
        <p:spPr>
          <a:xfrm>
            <a:off x="116533" y="1448315"/>
            <a:ext cx="5309577" cy="4708009"/>
          </a:xfrm>
          <a:prstGeom prst="rect">
            <a:avLst/>
          </a:prstGeom>
          <a:ln>
            <a:solidFill>
              <a:schemeClr val="bg1"/>
            </a:solidFill>
          </a:ln>
        </p:spPr>
      </p:pic>
    </p:spTree>
    <p:extLst>
      <p:ext uri="{BB962C8B-B14F-4D97-AF65-F5344CB8AC3E}">
        <p14:creationId xmlns:p14="http://schemas.microsoft.com/office/powerpoint/2010/main" val="3235052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4E7AD4-19E2-80BC-FD73-1A0EF2514CD9}"/>
              </a:ext>
            </a:extLst>
          </p:cNvPr>
          <p:cNvSpPr>
            <a:spLocks noGrp="1"/>
          </p:cNvSpPr>
          <p:nvPr>
            <p:ph type="body" idx="1"/>
          </p:nvPr>
        </p:nvSpPr>
        <p:spPr>
          <a:xfrm>
            <a:off x="428513" y="702387"/>
            <a:ext cx="11699163" cy="669751"/>
          </a:xfrm>
        </p:spPr>
        <p:txBody>
          <a:bodyPr/>
          <a:lstStyle/>
          <a:p>
            <a:r>
              <a:rPr lang="en-US" dirty="0"/>
              <a:t>High Valuations Plaguing U.S. / India, Less So for the Rest</a:t>
            </a:r>
          </a:p>
        </p:txBody>
      </p:sp>
      <p:sp>
        <p:nvSpPr>
          <p:cNvPr id="5" name="TextBox 4">
            <a:extLst>
              <a:ext uri="{FF2B5EF4-FFF2-40B4-BE49-F238E27FC236}">
                <a16:creationId xmlns:a16="http://schemas.microsoft.com/office/drawing/2014/main" id="{9A62DF52-7E67-F089-D418-BE0113861390}"/>
              </a:ext>
            </a:extLst>
          </p:cNvPr>
          <p:cNvSpPr txBox="1"/>
          <p:nvPr/>
        </p:nvSpPr>
        <p:spPr>
          <a:xfrm>
            <a:off x="99285" y="6407550"/>
            <a:ext cx="3342622" cy="307697"/>
          </a:xfrm>
          <a:prstGeom prst="rect">
            <a:avLst/>
          </a:prstGeom>
          <a:noFill/>
        </p:spPr>
        <p:txBody>
          <a:bodyPr wrap="square" rtlCol="0">
            <a:spAutoFit/>
          </a:bodyPr>
          <a:lstStyle/>
          <a:p>
            <a:r>
              <a:rPr lang="en-US" i="1" dirty="0">
                <a:solidFill>
                  <a:schemeClr val="bg1"/>
                </a:solidFill>
              </a:rPr>
              <a:t>Source: Bloomberg Intelligence</a:t>
            </a:r>
          </a:p>
        </p:txBody>
      </p:sp>
      <p:pic>
        <p:nvPicPr>
          <p:cNvPr id="6" name="Picture 5">
            <a:extLst>
              <a:ext uri="{FF2B5EF4-FFF2-40B4-BE49-F238E27FC236}">
                <a16:creationId xmlns:a16="http://schemas.microsoft.com/office/drawing/2014/main" id="{62337FF6-585A-70ED-1336-DB11A93DEA6F}"/>
              </a:ext>
            </a:extLst>
          </p:cNvPr>
          <p:cNvPicPr>
            <a:picLocks noChangeAspect="1"/>
          </p:cNvPicPr>
          <p:nvPr/>
        </p:nvPicPr>
        <p:blipFill>
          <a:blip r:embed="rId3"/>
          <a:stretch>
            <a:fillRect/>
          </a:stretch>
        </p:blipFill>
        <p:spPr>
          <a:xfrm>
            <a:off x="6026151" y="1797932"/>
            <a:ext cx="5883628" cy="4296049"/>
          </a:xfrm>
          <a:prstGeom prst="rect">
            <a:avLst/>
          </a:prstGeom>
          <a:ln>
            <a:solidFill>
              <a:schemeClr val="bg1"/>
            </a:solidFill>
          </a:ln>
        </p:spPr>
      </p:pic>
      <p:pic>
        <p:nvPicPr>
          <p:cNvPr id="9" name="Picture 8">
            <a:extLst>
              <a:ext uri="{FF2B5EF4-FFF2-40B4-BE49-F238E27FC236}">
                <a16:creationId xmlns:a16="http://schemas.microsoft.com/office/drawing/2014/main" id="{C5BDF802-3C0C-865F-B62D-5A4A51472D66}"/>
              </a:ext>
            </a:extLst>
          </p:cNvPr>
          <p:cNvPicPr>
            <a:picLocks noChangeAspect="1"/>
          </p:cNvPicPr>
          <p:nvPr/>
        </p:nvPicPr>
        <p:blipFill>
          <a:blip r:embed="rId4"/>
          <a:stretch>
            <a:fillRect/>
          </a:stretch>
        </p:blipFill>
        <p:spPr>
          <a:xfrm>
            <a:off x="99285" y="1792572"/>
            <a:ext cx="5883628" cy="4301409"/>
          </a:xfrm>
          <a:prstGeom prst="rect">
            <a:avLst/>
          </a:prstGeom>
          <a:ln>
            <a:solidFill>
              <a:schemeClr val="bg1"/>
            </a:solidFill>
          </a:ln>
        </p:spPr>
      </p:pic>
    </p:spTree>
    <p:extLst>
      <p:ext uri="{BB962C8B-B14F-4D97-AF65-F5344CB8AC3E}">
        <p14:creationId xmlns:p14="http://schemas.microsoft.com/office/powerpoint/2010/main" val="2718628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113AB4-7309-0E12-9983-BA8BAB6766F2}"/>
              </a:ext>
            </a:extLst>
          </p:cNvPr>
          <p:cNvSpPr>
            <a:spLocks noGrp="1"/>
          </p:cNvSpPr>
          <p:nvPr>
            <p:ph type="body" idx="1"/>
          </p:nvPr>
        </p:nvSpPr>
        <p:spPr>
          <a:xfrm>
            <a:off x="427037" y="166415"/>
            <a:ext cx="11114529" cy="669925"/>
          </a:xfrm>
        </p:spPr>
        <p:txBody>
          <a:bodyPr/>
          <a:lstStyle/>
          <a:p>
            <a:r>
              <a:rPr lang="en-US" dirty="0"/>
              <a:t>#4: Concentration Risk: U.S. Market Dependent on Tech</a:t>
            </a:r>
          </a:p>
        </p:txBody>
      </p:sp>
      <p:sp>
        <p:nvSpPr>
          <p:cNvPr id="6" name="TextBox 5">
            <a:extLst>
              <a:ext uri="{FF2B5EF4-FFF2-40B4-BE49-F238E27FC236}">
                <a16:creationId xmlns:a16="http://schemas.microsoft.com/office/drawing/2014/main" id="{7C886B04-5138-C9FF-6239-0A9A57356622}"/>
              </a:ext>
            </a:extLst>
          </p:cNvPr>
          <p:cNvSpPr txBox="1"/>
          <p:nvPr/>
        </p:nvSpPr>
        <p:spPr>
          <a:xfrm>
            <a:off x="429992" y="6286040"/>
            <a:ext cx="4287924" cy="276999"/>
          </a:xfrm>
          <a:prstGeom prst="rect">
            <a:avLst/>
          </a:prstGeom>
          <a:noFill/>
        </p:spPr>
        <p:txBody>
          <a:bodyPr wrap="square" rtlCol="0">
            <a:spAutoFit/>
          </a:bodyPr>
          <a:lstStyle/>
          <a:p>
            <a:r>
              <a:rPr lang="en-US" sz="1200" b="1" dirty="0">
                <a:solidFill>
                  <a:schemeClr val="bg1"/>
                </a:solidFill>
              </a:rPr>
              <a:t>* </a:t>
            </a:r>
            <a:r>
              <a:rPr lang="en-US" sz="1200" b="1" i="1" dirty="0">
                <a:solidFill>
                  <a:schemeClr val="bg1"/>
                </a:solidFill>
              </a:rPr>
              <a:t>Source: Bloomberg Intelligence</a:t>
            </a:r>
            <a:endParaRPr lang="en-US" sz="1200" b="1"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4F4D199B-DF6F-D9AF-ACB2-17CD85D1C88E}"/>
              </a:ext>
            </a:extLst>
          </p:cNvPr>
          <p:cNvPicPr>
            <a:picLocks noChangeAspect="1"/>
          </p:cNvPicPr>
          <p:nvPr/>
        </p:nvPicPr>
        <p:blipFill>
          <a:blip r:embed="rId3"/>
          <a:stretch>
            <a:fillRect/>
          </a:stretch>
        </p:blipFill>
        <p:spPr>
          <a:xfrm>
            <a:off x="427037" y="1457688"/>
            <a:ext cx="5468437" cy="4581195"/>
          </a:xfrm>
          <a:prstGeom prst="rect">
            <a:avLst/>
          </a:prstGeom>
          <a:ln>
            <a:solidFill>
              <a:schemeClr val="bg1"/>
            </a:solidFill>
          </a:ln>
        </p:spPr>
      </p:pic>
      <p:pic>
        <p:nvPicPr>
          <p:cNvPr id="9" name="Picture 8">
            <a:extLst>
              <a:ext uri="{FF2B5EF4-FFF2-40B4-BE49-F238E27FC236}">
                <a16:creationId xmlns:a16="http://schemas.microsoft.com/office/drawing/2014/main" id="{3B4148C9-D238-C043-376A-0E7A77D7DCC4}"/>
              </a:ext>
            </a:extLst>
          </p:cNvPr>
          <p:cNvPicPr>
            <a:picLocks noChangeAspect="1"/>
          </p:cNvPicPr>
          <p:nvPr/>
        </p:nvPicPr>
        <p:blipFill>
          <a:blip r:embed="rId4"/>
          <a:stretch>
            <a:fillRect/>
          </a:stretch>
        </p:blipFill>
        <p:spPr>
          <a:xfrm>
            <a:off x="6094412" y="1457688"/>
            <a:ext cx="5819139" cy="4581195"/>
          </a:xfrm>
          <a:prstGeom prst="rect">
            <a:avLst/>
          </a:prstGeom>
          <a:ln>
            <a:solidFill>
              <a:schemeClr val="bg1"/>
            </a:solidFill>
          </a:ln>
        </p:spPr>
      </p:pic>
    </p:spTree>
    <p:extLst>
      <p:ext uri="{BB962C8B-B14F-4D97-AF65-F5344CB8AC3E}">
        <p14:creationId xmlns:p14="http://schemas.microsoft.com/office/powerpoint/2010/main" val="2653210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DFA07B-30E1-2CE2-AFB0-0FF5537C2657}"/>
              </a:ext>
            </a:extLst>
          </p:cNvPr>
          <p:cNvSpPr>
            <a:spLocks noGrp="1"/>
          </p:cNvSpPr>
          <p:nvPr>
            <p:ph type="body" idx="1"/>
          </p:nvPr>
        </p:nvSpPr>
        <p:spPr/>
        <p:txBody>
          <a:bodyPr/>
          <a:lstStyle/>
          <a:p>
            <a:r>
              <a:rPr lang="en-US" dirty="0"/>
              <a:t>Tech Earnings Decelerating in 2025</a:t>
            </a:r>
          </a:p>
        </p:txBody>
      </p:sp>
      <p:sp>
        <p:nvSpPr>
          <p:cNvPr id="8" name="TextBox 7">
            <a:extLst>
              <a:ext uri="{FF2B5EF4-FFF2-40B4-BE49-F238E27FC236}">
                <a16:creationId xmlns:a16="http://schemas.microsoft.com/office/drawing/2014/main" id="{8C30D1F5-B632-0518-8531-A3DE32E43186}"/>
              </a:ext>
            </a:extLst>
          </p:cNvPr>
          <p:cNvSpPr txBox="1"/>
          <p:nvPr/>
        </p:nvSpPr>
        <p:spPr>
          <a:xfrm>
            <a:off x="99285" y="6407550"/>
            <a:ext cx="3342622" cy="307697"/>
          </a:xfrm>
          <a:prstGeom prst="rect">
            <a:avLst/>
          </a:prstGeom>
          <a:noFill/>
        </p:spPr>
        <p:txBody>
          <a:bodyPr wrap="square" rtlCol="0">
            <a:spAutoFit/>
          </a:bodyPr>
          <a:lstStyle/>
          <a:p>
            <a:r>
              <a:rPr lang="en-US" i="1" dirty="0">
                <a:solidFill>
                  <a:schemeClr val="bg1"/>
                </a:solidFill>
              </a:rPr>
              <a:t>Source: Bloomberg Intelligence</a:t>
            </a:r>
          </a:p>
        </p:txBody>
      </p:sp>
      <p:pic>
        <p:nvPicPr>
          <p:cNvPr id="4" name="Picture 3">
            <a:extLst>
              <a:ext uri="{FF2B5EF4-FFF2-40B4-BE49-F238E27FC236}">
                <a16:creationId xmlns:a16="http://schemas.microsoft.com/office/drawing/2014/main" id="{97A4373F-6320-1AAF-7FDE-B205C5F1ECBF}"/>
              </a:ext>
            </a:extLst>
          </p:cNvPr>
          <p:cNvPicPr>
            <a:picLocks noChangeAspect="1"/>
          </p:cNvPicPr>
          <p:nvPr/>
        </p:nvPicPr>
        <p:blipFill>
          <a:blip r:embed="rId3"/>
          <a:stretch>
            <a:fillRect/>
          </a:stretch>
        </p:blipFill>
        <p:spPr>
          <a:xfrm>
            <a:off x="123537" y="1678232"/>
            <a:ext cx="5848385" cy="4363573"/>
          </a:xfrm>
          <a:prstGeom prst="rect">
            <a:avLst/>
          </a:prstGeom>
          <a:ln>
            <a:solidFill>
              <a:schemeClr val="bg1"/>
            </a:solidFill>
          </a:ln>
        </p:spPr>
      </p:pic>
      <p:pic>
        <p:nvPicPr>
          <p:cNvPr id="5" name="Picture 4">
            <a:extLst>
              <a:ext uri="{FF2B5EF4-FFF2-40B4-BE49-F238E27FC236}">
                <a16:creationId xmlns:a16="http://schemas.microsoft.com/office/drawing/2014/main" id="{C0087CE2-5576-E58C-EF99-6ED2600EEDA7}"/>
              </a:ext>
            </a:extLst>
          </p:cNvPr>
          <p:cNvPicPr>
            <a:picLocks noChangeAspect="1"/>
          </p:cNvPicPr>
          <p:nvPr/>
        </p:nvPicPr>
        <p:blipFill>
          <a:blip r:embed="rId4"/>
          <a:stretch>
            <a:fillRect/>
          </a:stretch>
        </p:blipFill>
        <p:spPr>
          <a:xfrm>
            <a:off x="6055019" y="1678232"/>
            <a:ext cx="6010269" cy="4363573"/>
          </a:xfrm>
          <a:prstGeom prst="rect">
            <a:avLst/>
          </a:prstGeom>
          <a:ln>
            <a:solidFill>
              <a:schemeClr val="bg1"/>
            </a:solidFill>
          </a:ln>
        </p:spPr>
      </p:pic>
      <p:cxnSp>
        <p:nvCxnSpPr>
          <p:cNvPr id="9" name="Straight Arrow Connector 8">
            <a:extLst>
              <a:ext uri="{FF2B5EF4-FFF2-40B4-BE49-F238E27FC236}">
                <a16:creationId xmlns:a16="http://schemas.microsoft.com/office/drawing/2014/main" id="{9A35FAFC-8869-582F-2E27-094DCEF4D6F4}"/>
              </a:ext>
            </a:extLst>
          </p:cNvPr>
          <p:cNvCxnSpPr>
            <a:cxnSpLocks/>
          </p:cNvCxnSpPr>
          <p:nvPr/>
        </p:nvCxnSpPr>
        <p:spPr>
          <a:xfrm>
            <a:off x="9641305" y="2189747"/>
            <a:ext cx="762000" cy="1098885"/>
          </a:xfrm>
          <a:prstGeom prst="straightConnector1">
            <a:avLst/>
          </a:prstGeom>
          <a:ln>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649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F96EE4-0085-A84F-AAD8-651AFC915C04}"/>
              </a:ext>
            </a:extLst>
          </p:cNvPr>
          <p:cNvSpPr>
            <a:spLocks noGrp="1"/>
          </p:cNvSpPr>
          <p:nvPr>
            <p:ph type="body" idx="1"/>
          </p:nvPr>
        </p:nvSpPr>
        <p:spPr>
          <a:xfrm>
            <a:off x="427036" y="701675"/>
            <a:ext cx="10997319" cy="669925"/>
          </a:xfrm>
        </p:spPr>
        <p:txBody>
          <a:bodyPr/>
          <a:lstStyle/>
          <a:p>
            <a:r>
              <a:rPr lang="en-US" dirty="0"/>
              <a:t>Median Net Income Growth for Tech Themes Better ROW</a:t>
            </a:r>
          </a:p>
        </p:txBody>
      </p:sp>
      <p:sp>
        <p:nvSpPr>
          <p:cNvPr id="10" name="TextBox 9">
            <a:extLst>
              <a:ext uri="{FF2B5EF4-FFF2-40B4-BE49-F238E27FC236}">
                <a16:creationId xmlns:a16="http://schemas.microsoft.com/office/drawing/2014/main" id="{674F61A1-02E5-2457-7317-C23BA0038322}"/>
              </a:ext>
            </a:extLst>
          </p:cNvPr>
          <p:cNvSpPr txBox="1"/>
          <p:nvPr/>
        </p:nvSpPr>
        <p:spPr>
          <a:xfrm>
            <a:off x="7476061" y="1488373"/>
            <a:ext cx="3361818" cy="307777"/>
          </a:xfrm>
          <a:prstGeom prst="rect">
            <a:avLst/>
          </a:prstGeom>
          <a:noFill/>
        </p:spPr>
        <p:txBody>
          <a:bodyPr wrap="none" rtlCol="0">
            <a:spAutoFit/>
          </a:bodyPr>
          <a:lstStyle/>
          <a:p>
            <a:r>
              <a:rPr lang="en-US" dirty="0">
                <a:solidFill>
                  <a:schemeClr val="bg1"/>
                </a:solidFill>
              </a:rPr>
              <a:t>Growth Still Very Strong Outside of U.S.</a:t>
            </a:r>
          </a:p>
        </p:txBody>
      </p:sp>
      <p:sp>
        <p:nvSpPr>
          <p:cNvPr id="11" name="TextBox 10">
            <a:extLst>
              <a:ext uri="{FF2B5EF4-FFF2-40B4-BE49-F238E27FC236}">
                <a16:creationId xmlns:a16="http://schemas.microsoft.com/office/drawing/2014/main" id="{0B2BFD4A-BD58-80DF-7FB0-F7EF63C5297B}"/>
              </a:ext>
            </a:extLst>
          </p:cNvPr>
          <p:cNvSpPr txBox="1"/>
          <p:nvPr/>
        </p:nvSpPr>
        <p:spPr>
          <a:xfrm>
            <a:off x="1641435" y="1488373"/>
            <a:ext cx="2651688" cy="307777"/>
          </a:xfrm>
          <a:prstGeom prst="rect">
            <a:avLst/>
          </a:prstGeom>
          <a:noFill/>
        </p:spPr>
        <p:txBody>
          <a:bodyPr wrap="none" rtlCol="0">
            <a:spAutoFit/>
          </a:bodyPr>
          <a:lstStyle/>
          <a:p>
            <a:r>
              <a:rPr lang="en-US" dirty="0">
                <a:solidFill>
                  <a:schemeClr val="bg1"/>
                </a:solidFill>
              </a:rPr>
              <a:t>2025 Growth Slower than 2024</a:t>
            </a:r>
          </a:p>
        </p:txBody>
      </p:sp>
      <p:sp>
        <p:nvSpPr>
          <p:cNvPr id="3" name="TextBox 2">
            <a:extLst>
              <a:ext uri="{FF2B5EF4-FFF2-40B4-BE49-F238E27FC236}">
                <a16:creationId xmlns:a16="http://schemas.microsoft.com/office/drawing/2014/main" id="{A9307AF4-7704-2CCA-48A9-B9BAF2687C0A}"/>
              </a:ext>
            </a:extLst>
          </p:cNvPr>
          <p:cNvSpPr txBox="1"/>
          <p:nvPr/>
        </p:nvSpPr>
        <p:spPr>
          <a:xfrm>
            <a:off x="99285" y="6407550"/>
            <a:ext cx="3342622" cy="307697"/>
          </a:xfrm>
          <a:prstGeom prst="rect">
            <a:avLst/>
          </a:prstGeom>
          <a:noFill/>
        </p:spPr>
        <p:txBody>
          <a:bodyPr wrap="square" rtlCol="0">
            <a:spAutoFit/>
          </a:bodyPr>
          <a:lstStyle/>
          <a:p>
            <a:r>
              <a:rPr lang="en-US" i="1" dirty="0">
                <a:solidFill>
                  <a:schemeClr val="bg1"/>
                </a:solidFill>
              </a:rPr>
              <a:t>Source: Bloomberg Intelligence</a:t>
            </a:r>
          </a:p>
        </p:txBody>
      </p:sp>
      <p:pic>
        <p:nvPicPr>
          <p:cNvPr id="14" name="Picture 13">
            <a:extLst>
              <a:ext uri="{FF2B5EF4-FFF2-40B4-BE49-F238E27FC236}">
                <a16:creationId xmlns:a16="http://schemas.microsoft.com/office/drawing/2014/main" id="{DCC6A7B6-1894-6C0F-7A59-1F9B1DF6495D}"/>
              </a:ext>
            </a:extLst>
          </p:cNvPr>
          <p:cNvPicPr>
            <a:picLocks noChangeAspect="1"/>
          </p:cNvPicPr>
          <p:nvPr/>
        </p:nvPicPr>
        <p:blipFill>
          <a:blip r:embed="rId3"/>
          <a:stretch>
            <a:fillRect/>
          </a:stretch>
        </p:blipFill>
        <p:spPr>
          <a:xfrm>
            <a:off x="420050" y="1880039"/>
            <a:ext cx="5674362" cy="4058019"/>
          </a:xfrm>
          <a:prstGeom prst="rect">
            <a:avLst/>
          </a:prstGeom>
          <a:ln>
            <a:solidFill>
              <a:schemeClr val="bg1"/>
            </a:solidFill>
          </a:ln>
        </p:spPr>
      </p:pic>
      <p:pic>
        <p:nvPicPr>
          <p:cNvPr id="16" name="Picture 15">
            <a:extLst>
              <a:ext uri="{FF2B5EF4-FFF2-40B4-BE49-F238E27FC236}">
                <a16:creationId xmlns:a16="http://schemas.microsoft.com/office/drawing/2014/main" id="{81E468C8-CE0A-3CC9-5F85-107BFDE4FE5F}"/>
              </a:ext>
            </a:extLst>
          </p:cNvPr>
          <p:cNvPicPr>
            <a:picLocks noChangeAspect="1"/>
          </p:cNvPicPr>
          <p:nvPr/>
        </p:nvPicPr>
        <p:blipFill>
          <a:blip r:embed="rId4"/>
          <a:stretch>
            <a:fillRect/>
          </a:stretch>
        </p:blipFill>
        <p:spPr>
          <a:xfrm>
            <a:off x="6094412" y="1880039"/>
            <a:ext cx="5876957" cy="4058019"/>
          </a:xfrm>
          <a:prstGeom prst="rect">
            <a:avLst/>
          </a:prstGeom>
          <a:ln>
            <a:solidFill>
              <a:schemeClr val="bg1"/>
            </a:solidFill>
          </a:ln>
        </p:spPr>
      </p:pic>
    </p:spTree>
    <p:extLst>
      <p:ext uri="{BB962C8B-B14F-4D97-AF65-F5344CB8AC3E}">
        <p14:creationId xmlns:p14="http://schemas.microsoft.com/office/powerpoint/2010/main" val="4105690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848528-1BE9-6F60-4B52-040BFF62606E}"/>
              </a:ext>
            </a:extLst>
          </p:cNvPr>
          <p:cNvSpPr>
            <a:spLocks noGrp="1"/>
          </p:cNvSpPr>
          <p:nvPr>
            <p:ph type="body" idx="1"/>
          </p:nvPr>
        </p:nvSpPr>
        <p:spPr/>
        <p:txBody>
          <a:bodyPr/>
          <a:lstStyle/>
          <a:p>
            <a:r>
              <a:rPr lang="en-US" dirty="0"/>
              <a:t>#5: Portfolio Strategies</a:t>
            </a:r>
          </a:p>
        </p:txBody>
      </p:sp>
      <p:sp>
        <p:nvSpPr>
          <p:cNvPr id="5" name="TextBox 4">
            <a:extLst>
              <a:ext uri="{FF2B5EF4-FFF2-40B4-BE49-F238E27FC236}">
                <a16:creationId xmlns:a16="http://schemas.microsoft.com/office/drawing/2014/main" id="{24A7AFBD-DF83-39FE-14A1-65FF8BE9FA00}"/>
              </a:ext>
            </a:extLst>
          </p:cNvPr>
          <p:cNvSpPr txBox="1"/>
          <p:nvPr/>
        </p:nvSpPr>
        <p:spPr>
          <a:xfrm>
            <a:off x="1478943" y="1785672"/>
            <a:ext cx="4113627" cy="3469219"/>
          </a:xfrm>
          <a:prstGeom prst="rect">
            <a:avLst/>
          </a:prstGeom>
          <a:noFill/>
        </p:spPr>
        <p:txBody>
          <a:bodyPr wrap="none" rtlCol="0">
            <a:spAutoFit/>
          </a:bodyPr>
          <a:lstStyle/>
          <a:p>
            <a:pPr>
              <a:lnSpc>
                <a:spcPct val="150000"/>
              </a:lnSpc>
            </a:pPr>
            <a:r>
              <a:rPr lang="en-US" sz="3000" dirty="0">
                <a:solidFill>
                  <a:schemeClr val="bg1"/>
                </a:solidFill>
              </a:rPr>
              <a:t>-ERC Models</a:t>
            </a:r>
            <a:br>
              <a:rPr lang="en-US" sz="3000" dirty="0">
                <a:solidFill>
                  <a:schemeClr val="bg1"/>
                </a:solidFill>
              </a:rPr>
            </a:br>
            <a:r>
              <a:rPr lang="en-US" sz="3000" dirty="0">
                <a:solidFill>
                  <a:schemeClr val="bg1"/>
                </a:solidFill>
              </a:rPr>
              <a:t>-Thematic Universes</a:t>
            </a:r>
            <a:br>
              <a:rPr lang="en-US" sz="3000" dirty="0">
                <a:solidFill>
                  <a:schemeClr val="bg1"/>
                </a:solidFill>
              </a:rPr>
            </a:br>
            <a:r>
              <a:rPr lang="en-US" sz="3000" dirty="0">
                <a:solidFill>
                  <a:schemeClr val="bg1"/>
                </a:solidFill>
              </a:rPr>
              <a:t>-Sector Rotation Model</a:t>
            </a:r>
            <a:br>
              <a:rPr lang="en-US" sz="3000" dirty="0">
                <a:solidFill>
                  <a:schemeClr val="bg1"/>
                </a:solidFill>
              </a:rPr>
            </a:br>
            <a:r>
              <a:rPr lang="en-US" sz="3000" dirty="0">
                <a:solidFill>
                  <a:schemeClr val="bg1"/>
                </a:solidFill>
              </a:rPr>
              <a:t>-Factor Strategy</a:t>
            </a:r>
            <a:br>
              <a:rPr lang="en-US" sz="3000" dirty="0">
                <a:solidFill>
                  <a:schemeClr val="bg1"/>
                </a:solidFill>
              </a:rPr>
            </a:br>
            <a:r>
              <a:rPr lang="en-US" sz="3000" dirty="0">
                <a:solidFill>
                  <a:schemeClr val="bg1"/>
                </a:solidFill>
              </a:rPr>
              <a:t>-MVP Portfolios</a:t>
            </a:r>
          </a:p>
        </p:txBody>
      </p:sp>
    </p:spTree>
    <p:extLst>
      <p:ext uri="{BB962C8B-B14F-4D97-AF65-F5344CB8AC3E}">
        <p14:creationId xmlns:p14="http://schemas.microsoft.com/office/powerpoint/2010/main" val="4135273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7FFFB7-E734-0335-53DE-69C50CF85933}"/>
              </a:ext>
            </a:extLst>
          </p:cNvPr>
          <p:cNvPicPr>
            <a:picLocks noChangeAspect="1"/>
          </p:cNvPicPr>
          <p:nvPr/>
        </p:nvPicPr>
        <p:blipFill>
          <a:blip r:embed="rId3"/>
          <a:stretch>
            <a:fillRect/>
          </a:stretch>
        </p:blipFill>
        <p:spPr>
          <a:xfrm>
            <a:off x="1447423" y="1524498"/>
            <a:ext cx="8836898" cy="4766327"/>
          </a:xfrm>
          <a:prstGeom prst="rect">
            <a:avLst/>
          </a:prstGeom>
          <a:ln>
            <a:solidFill>
              <a:schemeClr val="bg1"/>
            </a:solidFill>
          </a:ln>
        </p:spPr>
      </p:pic>
      <p:sp>
        <p:nvSpPr>
          <p:cNvPr id="6" name="Google Shape;206;p2">
            <a:extLst>
              <a:ext uri="{FF2B5EF4-FFF2-40B4-BE49-F238E27FC236}">
                <a16:creationId xmlns:a16="http://schemas.microsoft.com/office/drawing/2014/main" id="{CB8E86C3-6539-8735-4B3E-3DD808CC0CF9}"/>
              </a:ext>
            </a:extLst>
          </p:cNvPr>
          <p:cNvSpPr txBox="1">
            <a:spLocks noGrp="1"/>
          </p:cNvSpPr>
          <p:nvPr>
            <p:ph type="body" idx="1"/>
          </p:nvPr>
        </p:nvSpPr>
        <p:spPr>
          <a:xfrm>
            <a:off x="429989" y="703098"/>
            <a:ext cx="11606475" cy="669577"/>
          </a:xfrm>
          <a:prstGeom prst="rect">
            <a:avLst/>
          </a:prstGeom>
          <a:noFill/>
          <a:ln>
            <a:noFill/>
          </a:ln>
        </p:spPr>
        <p:txBody>
          <a:bodyPr spcFirstLastPara="1" vert="horz" wrap="square" lIns="91377" tIns="45676" rIns="91377" bIns="45676" rtlCol="0" anchor="t" anchorCtr="0">
            <a:noAutofit/>
          </a:bodyPr>
          <a:lstStyle/>
          <a:p>
            <a:pPr marL="0" indent="0">
              <a:spcBef>
                <a:spcPts val="0"/>
              </a:spcBef>
            </a:pPr>
            <a:r>
              <a:rPr lang="en-US" dirty="0"/>
              <a:t>Equal Risk Contribution Portfolio Says 34% U.S. Allocation</a:t>
            </a:r>
            <a:endParaRPr dirty="0"/>
          </a:p>
        </p:txBody>
      </p:sp>
    </p:spTree>
    <p:extLst>
      <p:ext uri="{BB962C8B-B14F-4D97-AF65-F5344CB8AC3E}">
        <p14:creationId xmlns:p14="http://schemas.microsoft.com/office/powerpoint/2010/main" val="3078885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8FCB67-2168-262B-C36A-7EFF77E7CCED}"/>
              </a:ext>
            </a:extLst>
          </p:cNvPr>
          <p:cNvSpPr>
            <a:spLocks noGrp="1"/>
          </p:cNvSpPr>
          <p:nvPr>
            <p:ph type="body" idx="1"/>
          </p:nvPr>
        </p:nvSpPr>
        <p:spPr>
          <a:xfrm>
            <a:off x="427037" y="701675"/>
            <a:ext cx="10044318" cy="669925"/>
          </a:xfrm>
        </p:spPr>
        <p:txBody>
          <a:bodyPr/>
          <a:lstStyle/>
          <a:p>
            <a:r>
              <a:rPr lang="en-US" dirty="0"/>
              <a:t>ERC Still Underweight China Due to Higher Volatility </a:t>
            </a:r>
          </a:p>
        </p:txBody>
      </p:sp>
      <p:sp>
        <p:nvSpPr>
          <p:cNvPr id="10" name="TextBox 9">
            <a:extLst>
              <a:ext uri="{FF2B5EF4-FFF2-40B4-BE49-F238E27FC236}">
                <a16:creationId xmlns:a16="http://schemas.microsoft.com/office/drawing/2014/main" id="{61DD897C-5D33-9F4F-5696-6EE0DFCD1331}"/>
              </a:ext>
            </a:extLst>
          </p:cNvPr>
          <p:cNvSpPr txBox="1"/>
          <p:nvPr/>
        </p:nvSpPr>
        <p:spPr>
          <a:xfrm>
            <a:off x="428515" y="6286783"/>
            <a:ext cx="3655695" cy="276927"/>
          </a:xfrm>
          <a:prstGeom prst="rect">
            <a:avLst/>
          </a:prstGeom>
          <a:noFill/>
        </p:spPr>
        <p:txBody>
          <a:bodyPr wrap="square" rtlCol="0">
            <a:spAutoFit/>
          </a:bodyPr>
          <a:lstStyle/>
          <a:p>
            <a:r>
              <a:rPr lang="en-US" sz="1200" b="1" dirty="0">
                <a:solidFill>
                  <a:schemeClr val="bg1"/>
                </a:solidFill>
              </a:rPr>
              <a:t>* </a:t>
            </a:r>
            <a:r>
              <a:rPr lang="en-US" sz="1200" b="1" i="1" dirty="0">
                <a:solidFill>
                  <a:schemeClr val="bg1"/>
                </a:solidFill>
              </a:rPr>
              <a:t>Source: Bloomberg Intelligence</a:t>
            </a:r>
            <a:endParaRPr lang="en-US" sz="1200" b="1"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F05EC8A8-34D4-3B89-E3EC-F0BA4D3C46E8}"/>
              </a:ext>
            </a:extLst>
          </p:cNvPr>
          <p:cNvPicPr>
            <a:picLocks noChangeAspect="1"/>
          </p:cNvPicPr>
          <p:nvPr/>
        </p:nvPicPr>
        <p:blipFill>
          <a:blip r:embed="rId3"/>
          <a:stretch>
            <a:fillRect/>
          </a:stretch>
        </p:blipFill>
        <p:spPr>
          <a:xfrm>
            <a:off x="346074" y="1610305"/>
            <a:ext cx="11496675" cy="4305300"/>
          </a:xfrm>
          <a:prstGeom prst="rect">
            <a:avLst/>
          </a:prstGeom>
          <a:ln>
            <a:solidFill>
              <a:schemeClr val="bg1"/>
            </a:solidFill>
          </a:ln>
        </p:spPr>
      </p:pic>
    </p:spTree>
    <p:extLst>
      <p:ext uri="{BB962C8B-B14F-4D97-AF65-F5344CB8AC3E}">
        <p14:creationId xmlns:p14="http://schemas.microsoft.com/office/powerpoint/2010/main" val="664630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9A8E95-9393-6B0E-86ED-8FBB7F36087C}"/>
              </a:ext>
            </a:extLst>
          </p:cNvPr>
          <p:cNvSpPr>
            <a:spLocks noGrp="1"/>
          </p:cNvSpPr>
          <p:nvPr>
            <p:ph type="body" idx="1"/>
          </p:nvPr>
        </p:nvSpPr>
        <p:spPr>
          <a:xfrm>
            <a:off x="427037" y="701675"/>
            <a:ext cx="9590903" cy="669925"/>
          </a:xfrm>
        </p:spPr>
        <p:txBody>
          <a:bodyPr/>
          <a:lstStyle/>
          <a:p>
            <a:r>
              <a:rPr lang="en-US" dirty="0"/>
              <a:t>Themes Offer View of This Year’s Trends</a:t>
            </a:r>
          </a:p>
        </p:txBody>
      </p:sp>
      <p:pic>
        <p:nvPicPr>
          <p:cNvPr id="8" name="Picture 7">
            <a:extLst>
              <a:ext uri="{FF2B5EF4-FFF2-40B4-BE49-F238E27FC236}">
                <a16:creationId xmlns:a16="http://schemas.microsoft.com/office/drawing/2014/main" id="{2A43E0BE-96A0-0B96-4EBA-DD3C27B77865}"/>
              </a:ext>
            </a:extLst>
          </p:cNvPr>
          <p:cNvPicPr>
            <a:picLocks noChangeAspect="1"/>
          </p:cNvPicPr>
          <p:nvPr/>
        </p:nvPicPr>
        <p:blipFill>
          <a:blip r:embed="rId3"/>
          <a:stretch>
            <a:fillRect/>
          </a:stretch>
        </p:blipFill>
        <p:spPr>
          <a:xfrm>
            <a:off x="221893" y="1577751"/>
            <a:ext cx="5872519" cy="4578574"/>
          </a:xfrm>
          <a:prstGeom prst="rect">
            <a:avLst/>
          </a:prstGeom>
          <a:ln>
            <a:solidFill>
              <a:schemeClr val="bg1"/>
            </a:solidFill>
          </a:ln>
        </p:spPr>
      </p:pic>
      <p:pic>
        <p:nvPicPr>
          <p:cNvPr id="6" name="Picture 5">
            <a:extLst>
              <a:ext uri="{FF2B5EF4-FFF2-40B4-BE49-F238E27FC236}">
                <a16:creationId xmlns:a16="http://schemas.microsoft.com/office/drawing/2014/main" id="{C1FB1F1F-7219-B0DC-0D14-61160875880C}"/>
              </a:ext>
            </a:extLst>
          </p:cNvPr>
          <p:cNvPicPr>
            <a:picLocks noChangeAspect="1"/>
          </p:cNvPicPr>
          <p:nvPr/>
        </p:nvPicPr>
        <p:blipFill>
          <a:blip r:embed="rId4"/>
          <a:stretch>
            <a:fillRect/>
          </a:stretch>
        </p:blipFill>
        <p:spPr>
          <a:xfrm>
            <a:off x="221893" y="1891866"/>
            <a:ext cx="5846115" cy="3893940"/>
          </a:xfrm>
          <a:prstGeom prst="rect">
            <a:avLst/>
          </a:prstGeom>
        </p:spPr>
      </p:pic>
      <p:pic>
        <p:nvPicPr>
          <p:cNvPr id="10" name="Picture 9">
            <a:extLst>
              <a:ext uri="{FF2B5EF4-FFF2-40B4-BE49-F238E27FC236}">
                <a16:creationId xmlns:a16="http://schemas.microsoft.com/office/drawing/2014/main" id="{03CB9B40-B95B-6C28-9DDC-5C80C44D7A13}"/>
              </a:ext>
            </a:extLst>
          </p:cNvPr>
          <p:cNvPicPr>
            <a:picLocks noChangeAspect="1"/>
          </p:cNvPicPr>
          <p:nvPr/>
        </p:nvPicPr>
        <p:blipFill>
          <a:blip r:embed="rId5"/>
          <a:stretch>
            <a:fillRect/>
          </a:stretch>
        </p:blipFill>
        <p:spPr>
          <a:xfrm>
            <a:off x="6327901" y="1577751"/>
            <a:ext cx="5639031" cy="4578574"/>
          </a:xfrm>
          <a:prstGeom prst="rect">
            <a:avLst/>
          </a:prstGeom>
          <a:ln>
            <a:solidFill>
              <a:schemeClr val="bg1"/>
            </a:solidFill>
          </a:ln>
        </p:spPr>
      </p:pic>
    </p:spTree>
    <p:extLst>
      <p:ext uri="{BB962C8B-B14F-4D97-AF65-F5344CB8AC3E}">
        <p14:creationId xmlns:p14="http://schemas.microsoft.com/office/powerpoint/2010/main" val="2337587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32638E-8732-B355-F47A-FB9351BA4F76}"/>
              </a:ext>
            </a:extLst>
          </p:cNvPr>
          <p:cNvSpPr>
            <a:spLocks noGrp="1"/>
          </p:cNvSpPr>
          <p:nvPr>
            <p:ph type="body" idx="1"/>
          </p:nvPr>
        </p:nvSpPr>
        <p:spPr>
          <a:xfrm>
            <a:off x="427036" y="701675"/>
            <a:ext cx="11292449" cy="669925"/>
          </a:xfrm>
        </p:spPr>
        <p:txBody>
          <a:bodyPr/>
          <a:lstStyle/>
          <a:p>
            <a:r>
              <a:rPr lang="en-US" dirty="0"/>
              <a:t>Investment in Modern Defense Surging Across Markets</a:t>
            </a:r>
          </a:p>
        </p:txBody>
      </p:sp>
      <p:pic>
        <p:nvPicPr>
          <p:cNvPr id="5" name="Picture 4">
            <a:extLst>
              <a:ext uri="{FF2B5EF4-FFF2-40B4-BE49-F238E27FC236}">
                <a16:creationId xmlns:a16="http://schemas.microsoft.com/office/drawing/2014/main" id="{F7DF4633-2EE0-A625-DA26-7ABA75B395C1}"/>
              </a:ext>
            </a:extLst>
          </p:cNvPr>
          <p:cNvPicPr>
            <a:picLocks noChangeAspect="1"/>
          </p:cNvPicPr>
          <p:nvPr/>
        </p:nvPicPr>
        <p:blipFill>
          <a:blip r:embed="rId3"/>
          <a:stretch>
            <a:fillRect/>
          </a:stretch>
        </p:blipFill>
        <p:spPr>
          <a:xfrm>
            <a:off x="205808" y="1723603"/>
            <a:ext cx="5668452" cy="4143123"/>
          </a:xfrm>
          <a:prstGeom prst="rect">
            <a:avLst/>
          </a:prstGeom>
          <a:ln>
            <a:solidFill>
              <a:schemeClr val="bg1"/>
            </a:solidFill>
          </a:ln>
        </p:spPr>
      </p:pic>
      <p:pic>
        <p:nvPicPr>
          <p:cNvPr id="7" name="Picture 6">
            <a:extLst>
              <a:ext uri="{FF2B5EF4-FFF2-40B4-BE49-F238E27FC236}">
                <a16:creationId xmlns:a16="http://schemas.microsoft.com/office/drawing/2014/main" id="{6C9C0A4F-D47B-DC4B-8F5F-BDDF8CAD0A41}"/>
              </a:ext>
            </a:extLst>
          </p:cNvPr>
          <p:cNvPicPr>
            <a:picLocks noChangeAspect="1"/>
          </p:cNvPicPr>
          <p:nvPr/>
        </p:nvPicPr>
        <p:blipFill>
          <a:blip r:embed="rId4"/>
          <a:stretch>
            <a:fillRect/>
          </a:stretch>
        </p:blipFill>
        <p:spPr>
          <a:xfrm>
            <a:off x="6154359" y="1723602"/>
            <a:ext cx="5891499" cy="4143123"/>
          </a:xfrm>
          <a:prstGeom prst="rect">
            <a:avLst/>
          </a:prstGeom>
          <a:ln>
            <a:solidFill>
              <a:schemeClr val="bg1"/>
            </a:solidFill>
          </a:ln>
        </p:spPr>
      </p:pic>
    </p:spTree>
    <p:extLst>
      <p:ext uri="{BB962C8B-B14F-4D97-AF65-F5344CB8AC3E}">
        <p14:creationId xmlns:p14="http://schemas.microsoft.com/office/powerpoint/2010/main" val="3810389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12C9-2803-BF6C-B717-238496F70DC2}"/>
              </a:ext>
            </a:extLst>
          </p:cNvPr>
          <p:cNvSpPr>
            <a:spLocks noGrp="1"/>
          </p:cNvSpPr>
          <p:nvPr>
            <p:ph type="ctrTitle"/>
          </p:nvPr>
        </p:nvSpPr>
        <p:spPr>
          <a:xfrm>
            <a:off x="380901" y="460213"/>
            <a:ext cx="10569997" cy="415498"/>
          </a:xfrm>
        </p:spPr>
        <p:txBody>
          <a:bodyPr/>
          <a:lstStyle/>
          <a:p>
            <a:r>
              <a:rPr lang="en-US" sz="3000" b="0" dirty="0"/>
              <a:t>BI Large Cap Sector Rotation Model</a:t>
            </a:r>
          </a:p>
        </p:txBody>
      </p:sp>
      <p:pic>
        <p:nvPicPr>
          <p:cNvPr id="7" name="Picture 6">
            <a:extLst>
              <a:ext uri="{FF2B5EF4-FFF2-40B4-BE49-F238E27FC236}">
                <a16:creationId xmlns:a16="http://schemas.microsoft.com/office/drawing/2014/main" id="{83F0124E-120B-5A98-E290-A3CD170A6D9F}"/>
              </a:ext>
            </a:extLst>
          </p:cNvPr>
          <p:cNvPicPr>
            <a:picLocks noChangeAspect="1"/>
          </p:cNvPicPr>
          <p:nvPr/>
        </p:nvPicPr>
        <p:blipFill>
          <a:blip r:embed="rId3"/>
          <a:stretch>
            <a:fillRect/>
          </a:stretch>
        </p:blipFill>
        <p:spPr>
          <a:xfrm>
            <a:off x="7955481" y="2003767"/>
            <a:ext cx="3704575" cy="3619899"/>
          </a:xfrm>
          <a:prstGeom prst="rect">
            <a:avLst/>
          </a:prstGeom>
        </p:spPr>
      </p:pic>
      <p:sp>
        <p:nvSpPr>
          <p:cNvPr id="8" name="TextBox 7">
            <a:extLst>
              <a:ext uri="{FF2B5EF4-FFF2-40B4-BE49-F238E27FC236}">
                <a16:creationId xmlns:a16="http://schemas.microsoft.com/office/drawing/2014/main" id="{9B6CCE5E-720C-DC05-7021-488FE74DFA40}"/>
              </a:ext>
            </a:extLst>
          </p:cNvPr>
          <p:cNvSpPr txBox="1"/>
          <p:nvPr/>
        </p:nvSpPr>
        <p:spPr>
          <a:xfrm>
            <a:off x="8461886" y="1538869"/>
            <a:ext cx="2691763" cy="307777"/>
          </a:xfrm>
          <a:prstGeom prst="rect">
            <a:avLst/>
          </a:prstGeom>
          <a:noFill/>
        </p:spPr>
        <p:txBody>
          <a:bodyPr wrap="none" rtlCol="0">
            <a:spAutoFit/>
          </a:bodyPr>
          <a:lstStyle/>
          <a:p>
            <a:r>
              <a:rPr lang="en-US" u="sng" dirty="0">
                <a:solidFill>
                  <a:schemeClr val="bg1"/>
                </a:solidFill>
              </a:rPr>
              <a:t>Long Only </a:t>
            </a:r>
            <a:r>
              <a:rPr lang="en-US" u="sng" dirty="0" err="1">
                <a:solidFill>
                  <a:schemeClr val="bg1"/>
                </a:solidFill>
              </a:rPr>
              <a:t>Backtest</a:t>
            </a:r>
            <a:r>
              <a:rPr lang="en-US" u="sng" dirty="0">
                <a:solidFill>
                  <a:schemeClr val="bg1"/>
                </a:solidFill>
              </a:rPr>
              <a:t>, 2012-2023</a:t>
            </a:r>
          </a:p>
        </p:txBody>
      </p:sp>
      <p:pic>
        <p:nvPicPr>
          <p:cNvPr id="6" name="Picture 5">
            <a:extLst>
              <a:ext uri="{FF2B5EF4-FFF2-40B4-BE49-F238E27FC236}">
                <a16:creationId xmlns:a16="http://schemas.microsoft.com/office/drawing/2014/main" id="{7F0DD2C5-DF66-568D-E618-7AD32681E9D1}"/>
              </a:ext>
            </a:extLst>
          </p:cNvPr>
          <p:cNvPicPr>
            <a:picLocks noChangeAspect="1"/>
          </p:cNvPicPr>
          <p:nvPr/>
        </p:nvPicPr>
        <p:blipFill>
          <a:blip r:embed="rId4"/>
          <a:stretch>
            <a:fillRect/>
          </a:stretch>
        </p:blipFill>
        <p:spPr>
          <a:xfrm>
            <a:off x="470602" y="1351503"/>
            <a:ext cx="6715125" cy="4924425"/>
          </a:xfrm>
          <a:prstGeom prst="rect">
            <a:avLst/>
          </a:prstGeom>
          <a:ln>
            <a:solidFill>
              <a:schemeClr val="bg1"/>
            </a:solidFill>
          </a:ln>
        </p:spPr>
      </p:pic>
      <p:pic>
        <p:nvPicPr>
          <p:cNvPr id="5" name="Picture 4">
            <a:extLst>
              <a:ext uri="{FF2B5EF4-FFF2-40B4-BE49-F238E27FC236}">
                <a16:creationId xmlns:a16="http://schemas.microsoft.com/office/drawing/2014/main" id="{CB9601DB-9D7C-56AC-8117-1CF409588887}"/>
              </a:ext>
            </a:extLst>
          </p:cNvPr>
          <p:cNvPicPr>
            <a:picLocks noChangeAspect="1"/>
          </p:cNvPicPr>
          <p:nvPr/>
        </p:nvPicPr>
        <p:blipFill>
          <a:blip r:embed="rId5"/>
          <a:stretch>
            <a:fillRect/>
          </a:stretch>
        </p:blipFill>
        <p:spPr>
          <a:xfrm>
            <a:off x="528769" y="2003767"/>
            <a:ext cx="6584130" cy="3844374"/>
          </a:xfrm>
          <a:prstGeom prst="rect">
            <a:avLst/>
          </a:prstGeom>
        </p:spPr>
      </p:pic>
    </p:spTree>
    <p:extLst>
      <p:ext uri="{BB962C8B-B14F-4D97-AF65-F5344CB8AC3E}">
        <p14:creationId xmlns:p14="http://schemas.microsoft.com/office/powerpoint/2010/main" val="293090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F49075F-F700-90CE-6719-A63BC7790A36}"/>
              </a:ext>
            </a:extLst>
          </p:cNvPr>
          <p:cNvSpPr txBox="1">
            <a:spLocks/>
          </p:cNvSpPr>
          <p:nvPr/>
        </p:nvSpPr>
        <p:spPr>
          <a:xfrm>
            <a:off x="670833" y="710003"/>
            <a:ext cx="10569997" cy="41549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1"/>
                </a:solidFill>
              </a:rPr>
              <a:t>Factor Strategy Tilting to Low Volatility</a:t>
            </a:r>
          </a:p>
        </p:txBody>
      </p:sp>
      <p:pic>
        <p:nvPicPr>
          <p:cNvPr id="6" name="Picture 5">
            <a:extLst>
              <a:ext uri="{FF2B5EF4-FFF2-40B4-BE49-F238E27FC236}">
                <a16:creationId xmlns:a16="http://schemas.microsoft.com/office/drawing/2014/main" id="{B03F5D9D-91FD-44DF-C0D0-2F02D9DA7DAA}"/>
              </a:ext>
            </a:extLst>
          </p:cNvPr>
          <p:cNvPicPr>
            <a:picLocks noChangeAspect="1"/>
          </p:cNvPicPr>
          <p:nvPr/>
        </p:nvPicPr>
        <p:blipFill>
          <a:blip r:embed="rId3"/>
          <a:stretch>
            <a:fillRect/>
          </a:stretch>
        </p:blipFill>
        <p:spPr>
          <a:xfrm>
            <a:off x="2177922" y="1436320"/>
            <a:ext cx="7832979" cy="4630123"/>
          </a:xfrm>
          <a:prstGeom prst="rect">
            <a:avLst/>
          </a:prstGeom>
          <a:ln>
            <a:solidFill>
              <a:schemeClr val="bg1"/>
            </a:solidFill>
          </a:ln>
        </p:spPr>
      </p:pic>
    </p:spTree>
    <p:extLst>
      <p:ext uri="{BB962C8B-B14F-4D97-AF65-F5344CB8AC3E}">
        <p14:creationId xmlns:p14="http://schemas.microsoft.com/office/powerpoint/2010/main" val="2060048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127883-75B5-9C21-290C-198DFCC297DA}"/>
              </a:ext>
            </a:extLst>
          </p:cNvPr>
          <p:cNvPicPr>
            <a:picLocks noChangeAspect="1"/>
          </p:cNvPicPr>
          <p:nvPr/>
        </p:nvPicPr>
        <p:blipFill>
          <a:blip r:embed="rId3"/>
          <a:stretch>
            <a:fillRect/>
          </a:stretch>
        </p:blipFill>
        <p:spPr>
          <a:xfrm>
            <a:off x="213644" y="492549"/>
            <a:ext cx="11388315" cy="6066046"/>
          </a:xfrm>
          <a:prstGeom prst="rect">
            <a:avLst/>
          </a:prstGeom>
        </p:spPr>
      </p:pic>
      <p:sp>
        <p:nvSpPr>
          <p:cNvPr id="2" name="TextBox 1">
            <a:extLst>
              <a:ext uri="{FF2B5EF4-FFF2-40B4-BE49-F238E27FC236}">
                <a16:creationId xmlns:a16="http://schemas.microsoft.com/office/drawing/2014/main" id="{C81FE289-5ED8-D3ED-2E85-3E7A0F8917F9}"/>
              </a:ext>
            </a:extLst>
          </p:cNvPr>
          <p:cNvSpPr txBox="1"/>
          <p:nvPr/>
        </p:nvSpPr>
        <p:spPr>
          <a:xfrm>
            <a:off x="6162686" y="6420131"/>
            <a:ext cx="5020464" cy="276927"/>
          </a:xfrm>
          <a:prstGeom prst="rect">
            <a:avLst/>
          </a:prstGeom>
          <a:noFill/>
        </p:spPr>
        <p:txBody>
          <a:bodyPr wrap="square" rtlCol="0">
            <a:spAutoFit/>
          </a:bodyPr>
          <a:lstStyle/>
          <a:p>
            <a:r>
              <a:rPr lang="en-US" sz="1200" b="1" dirty="0">
                <a:solidFill>
                  <a:schemeClr val="bg1"/>
                </a:solidFill>
              </a:rPr>
              <a:t>* </a:t>
            </a:r>
            <a:r>
              <a:rPr lang="en-US" sz="1200" b="1" i="1" dirty="0">
                <a:solidFill>
                  <a:schemeClr val="bg1"/>
                </a:solidFill>
              </a:rPr>
              <a:t>Source: Bloomberg Intelligence</a:t>
            </a:r>
            <a:endParaRPr lang="en-US" sz="1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3097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934FD8-EA63-EA14-383D-817265455D70}"/>
              </a:ext>
            </a:extLst>
          </p:cNvPr>
          <p:cNvSpPr>
            <a:spLocks noGrp="1"/>
          </p:cNvSpPr>
          <p:nvPr>
            <p:ph type="body" idx="1"/>
          </p:nvPr>
        </p:nvSpPr>
        <p:spPr>
          <a:xfrm>
            <a:off x="427037" y="701675"/>
            <a:ext cx="10580399" cy="669925"/>
          </a:xfrm>
        </p:spPr>
        <p:txBody>
          <a:bodyPr/>
          <a:lstStyle/>
          <a:p>
            <a:r>
              <a:rPr lang="en-US" sz="3000" b="0" dirty="0"/>
              <a:t>MVP on Profitable Small Caps Performs Well Too</a:t>
            </a:r>
            <a:endParaRPr lang="en-US" dirty="0"/>
          </a:p>
        </p:txBody>
      </p:sp>
      <p:pic>
        <p:nvPicPr>
          <p:cNvPr id="5" name="Picture 4">
            <a:extLst>
              <a:ext uri="{FF2B5EF4-FFF2-40B4-BE49-F238E27FC236}">
                <a16:creationId xmlns:a16="http://schemas.microsoft.com/office/drawing/2014/main" id="{A7D22F0E-33EF-DEB8-8AB5-2736C8416C00}"/>
              </a:ext>
            </a:extLst>
          </p:cNvPr>
          <p:cNvPicPr>
            <a:picLocks noChangeAspect="1"/>
          </p:cNvPicPr>
          <p:nvPr/>
        </p:nvPicPr>
        <p:blipFill>
          <a:blip r:embed="rId3"/>
          <a:stretch>
            <a:fillRect/>
          </a:stretch>
        </p:blipFill>
        <p:spPr>
          <a:xfrm>
            <a:off x="1665287" y="1475509"/>
            <a:ext cx="8858250" cy="4620491"/>
          </a:xfrm>
          <a:prstGeom prst="rect">
            <a:avLst/>
          </a:prstGeom>
          <a:ln>
            <a:solidFill>
              <a:schemeClr val="bg1"/>
            </a:solidFill>
          </a:ln>
        </p:spPr>
      </p:pic>
    </p:spTree>
    <p:extLst>
      <p:ext uri="{BB962C8B-B14F-4D97-AF65-F5344CB8AC3E}">
        <p14:creationId xmlns:p14="http://schemas.microsoft.com/office/powerpoint/2010/main" val="146928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10" name="Title 1">
            <a:extLst>
              <a:ext uri="{FF2B5EF4-FFF2-40B4-BE49-F238E27FC236}">
                <a16:creationId xmlns:a16="http://schemas.microsoft.com/office/drawing/2014/main" id="{0C7B533B-9B91-4F3D-9116-F5BFD9579253}"/>
              </a:ext>
            </a:extLst>
          </p:cNvPr>
          <p:cNvSpPr>
            <a:spLocks noGrp="1"/>
          </p:cNvSpPr>
          <p:nvPr>
            <p:ph type="body" idx="1"/>
          </p:nvPr>
        </p:nvSpPr>
        <p:spPr>
          <a:xfrm>
            <a:off x="221762" y="435134"/>
            <a:ext cx="7648170" cy="669751"/>
          </a:xfrm>
        </p:spPr>
        <p:txBody>
          <a:bodyPr/>
          <a:lstStyle/>
          <a:p>
            <a:r>
              <a:rPr lang="en-US" dirty="0"/>
              <a:t>Visit us at BI STOX &lt;Go&gt;</a:t>
            </a:r>
          </a:p>
        </p:txBody>
      </p:sp>
      <p:sp>
        <p:nvSpPr>
          <p:cNvPr id="7" name="TextBox 6">
            <a:extLst>
              <a:ext uri="{FF2B5EF4-FFF2-40B4-BE49-F238E27FC236}">
                <a16:creationId xmlns:a16="http://schemas.microsoft.com/office/drawing/2014/main" id="{41202759-3F71-4B9D-82A6-485251678EF4}"/>
              </a:ext>
            </a:extLst>
          </p:cNvPr>
          <p:cNvSpPr txBox="1"/>
          <p:nvPr/>
        </p:nvSpPr>
        <p:spPr>
          <a:xfrm>
            <a:off x="221762" y="1556678"/>
            <a:ext cx="4742004" cy="4996624"/>
          </a:xfrm>
          <a:prstGeom prst="rect">
            <a:avLst/>
          </a:prstGeom>
          <a:noFill/>
        </p:spPr>
        <p:txBody>
          <a:bodyPr wrap="none" rtlCol="0">
            <a:spAutoFit/>
          </a:bodyPr>
          <a:lstStyle/>
          <a:p>
            <a:r>
              <a:rPr lang="en-US" sz="2059" b="1" dirty="0">
                <a:solidFill>
                  <a:schemeClr val="bg1"/>
                </a:solidFill>
                <a:latin typeface="+mj-lt"/>
                <a:cs typeface="Arial" panose="020B0604020202020204" pitchFamily="34" charset="0"/>
              </a:rPr>
              <a:t>BI/BE Macro Call</a:t>
            </a:r>
            <a:br>
              <a:rPr lang="en-US" sz="2059" b="1" dirty="0">
                <a:solidFill>
                  <a:schemeClr val="bg1"/>
                </a:solidFill>
                <a:latin typeface="+mj-lt"/>
                <a:cs typeface="Arial" panose="020B0604020202020204" pitchFamily="34" charset="0"/>
              </a:rPr>
            </a:br>
            <a:r>
              <a:rPr lang="en-US" sz="2059" dirty="0">
                <a:solidFill>
                  <a:schemeClr val="bg1"/>
                </a:solidFill>
                <a:latin typeface="+mj-lt"/>
                <a:cs typeface="Arial" panose="020B0604020202020204" pitchFamily="34" charset="0"/>
              </a:rPr>
              <a:t>Mondays at 8.30AM EST</a:t>
            </a:r>
            <a:br>
              <a:rPr lang="en-US" sz="2059" dirty="0">
                <a:solidFill>
                  <a:schemeClr val="bg1"/>
                </a:solidFill>
                <a:latin typeface="+mj-lt"/>
                <a:cs typeface="Arial" panose="020B0604020202020204" pitchFamily="34" charset="0"/>
              </a:rPr>
            </a:br>
            <a:r>
              <a:rPr lang="en-US" sz="2059" dirty="0">
                <a:solidFill>
                  <a:schemeClr val="bg1"/>
                </a:solidFill>
                <a:latin typeface="+mj-lt"/>
                <a:cs typeface="Arial" panose="020B0604020202020204" pitchFamily="34" charset="0"/>
              </a:rPr>
              <a:t>Zoom meeting ID: </a:t>
            </a:r>
            <a:r>
              <a:rPr lang="en-US" sz="2059" dirty="0">
                <a:solidFill>
                  <a:schemeClr val="bg1"/>
                </a:solidFill>
                <a:latin typeface="+mj-lt"/>
              </a:rPr>
              <a:t>992 5883 2350</a:t>
            </a:r>
            <a:br>
              <a:rPr lang="en-US" sz="2059" dirty="0">
                <a:solidFill>
                  <a:schemeClr val="bg1"/>
                </a:solidFill>
                <a:latin typeface="+mj-lt"/>
                <a:cs typeface="Arial" panose="020B0604020202020204" pitchFamily="34" charset="0"/>
              </a:rPr>
            </a:br>
            <a:r>
              <a:rPr lang="en-US" sz="2059" dirty="0">
                <a:solidFill>
                  <a:schemeClr val="bg1"/>
                </a:solidFill>
                <a:latin typeface="+mj-lt"/>
                <a:cs typeface="Arial" panose="020B0604020202020204" pitchFamily="34" charset="0"/>
              </a:rPr>
              <a:t>Passcode: </a:t>
            </a:r>
            <a:r>
              <a:rPr lang="en-US" sz="2059" dirty="0">
                <a:solidFill>
                  <a:schemeClr val="bg1"/>
                </a:solidFill>
                <a:latin typeface="+mj-lt"/>
              </a:rPr>
              <a:t>798741</a:t>
            </a:r>
            <a:br>
              <a:rPr lang="en-US" sz="2159" dirty="0">
                <a:solidFill>
                  <a:schemeClr val="bg1"/>
                </a:solidFill>
                <a:latin typeface="Arial" panose="020B0604020202020204" pitchFamily="34" charset="0"/>
                <a:cs typeface="Arial" panose="020B0604020202020204" pitchFamily="34" charset="0"/>
              </a:rPr>
            </a:br>
            <a:br>
              <a:rPr lang="en-US" sz="2159" dirty="0">
                <a:solidFill>
                  <a:schemeClr val="bg1"/>
                </a:solidFill>
                <a:latin typeface="Arial" panose="020B0604020202020204" pitchFamily="34" charset="0"/>
                <a:cs typeface="Arial" panose="020B0604020202020204" pitchFamily="34" charset="0"/>
              </a:rPr>
            </a:br>
            <a:r>
              <a:rPr lang="en-US" sz="2159" b="1" dirty="0">
                <a:solidFill>
                  <a:schemeClr val="bg1"/>
                </a:solidFill>
                <a:latin typeface="Arial" panose="020B0604020202020204" pitchFamily="34" charset="0"/>
                <a:cs typeface="Arial" panose="020B0604020202020204" pitchFamily="34" charset="0"/>
              </a:rPr>
              <a:t>Zoom </a:t>
            </a:r>
            <a:r>
              <a:rPr lang="en-US" sz="2159" dirty="0">
                <a:solidFill>
                  <a:schemeClr val="bg1"/>
                </a:solidFill>
                <a:latin typeface="Arial" panose="020B0604020202020204" pitchFamily="34" charset="0"/>
                <a:cs typeface="Arial" panose="020B0604020202020204" pitchFamily="34" charset="0"/>
              </a:rPr>
              <a:t>Breakfasts with BI STOX</a:t>
            </a:r>
          </a:p>
          <a:p>
            <a:r>
              <a:rPr lang="en-US" sz="2159" dirty="0">
                <a:solidFill>
                  <a:schemeClr val="bg1"/>
                </a:solidFill>
                <a:latin typeface="Arial" panose="020B0604020202020204" pitchFamily="34" charset="0"/>
                <a:cs typeface="Arial" panose="020B0604020202020204" pitchFamily="34" charset="0"/>
              </a:rPr>
              <a:t>Quarterly Webinar Content</a:t>
            </a:r>
            <a:br>
              <a:rPr lang="en-US" sz="2159" dirty="0">
                <a:solidFill>
                  <a:schemeClr val="bg1"/>
                </a:solidFill>
                <a:latin typeface="Arial" panose="020B0604020202020204" pitchFamily="34" charset="0"/>
                <a:cs typeface="Arial" panose="020B0604020202020204" pitchFamily="34" charset="0"/>
              </a:rPr>
            </a:br>
            <a:r>
              <a:rPr lang="en-US" sz="2159" dirty="0">
                <a:solidFill>
                  <a:schemeClr val="bg1"/>
                </a:solidFill>
                <a:latin typeface="Arial" panose="020B0604020202020204" pitchFamily="34" charset="0"/>
                <a:cs typeface="Arial" panose="020B0604020202020204" pitchFamily="34" charset="0"/>
              </a:rPr>
              <a:t>Equity Market Minute Videos</a:t>
            </a:r>
            <a:br>
              <a:rPr lang="en-US" sz="2159" dirty="0">
                <a:solidFill>
                  <a:schemeClr val="bg1"/>
                </a:solidFill>
                <a:latin typeface="Arial" panose="020B0604020202020204" pitchFamily="34" charset="0"/>
                <a:cs typeface="Arial" panose="020B0604020202020204" pitchFamily="34" charset="0"/>
              </a:rPr>
            </a:br>
            <a:br>
              <a:rPr lang="en-US" sz="2159" dirty="0">
                <a:solidFill>
                  <a:schemeClr val="bg1"/>
                </a:solidFill>
                <a:latin typeface="Arial" panose="020B0604020202020204" pitchFamily="34" charset="0"/>
                <a:cs typeface="Arial" panose="020B0604020202020204" pitchFamily="34" charset="0"/>
              </a:rPr>
            </a:br>
            <a:r>
              <a:rPr lang="en-US" sz="2159" b="1" dirty="0">
                <a:solidFill>
                  <a:schemeClr val="bg1"/>
                </a:solidFill>
                <a:latin typeface="Arial" panose="020B0604020202020204" pitchFamily="34" charset="0"/>
                <a:cs typeface="Arial" panose="020B0604020202020204" pitchFamily="34" charset="0"/>
              </a:rPr>
              <a:t>Distribution List: </a:t>
            </a:r>
          </a:p>
          <a:p>
            <a:r>
              <a:rPr lang="en-US" sz="2159" dirty="0">
                <a:solidFill>
                  <a:schemeClr val="bg1"/>
                </a:solidFill>
                <a:latin typeface="Arial" panose="020B0604020202020204" pitchFamily="34" charset="0"/>
                <a:cs typeface="Arial" panose="020B0604020202020204" pitchFamily="34" charset="0"/>
              </a:rPr>
              <a:t>email gmartinadam1@bloomberg.net</a:t>
            </a:r>
            <a:br>
              <a:rPr lang="en-US" sz="2159" dirty="0">
                <a:solidFill>
                  <a:schemeClr val="bg1"/>
                </a:solidFill>
                <a:latin typeface="Arial" panose="020B0604020202020204" pitchFamily="34" charset="0"/>
                <a:cs typeface="Arial" panose="020B0604020202020204" pitchFamily="34" charset="0"/>
              </a:rPr>
            </a:br>
            <a:br>
              <a:rPr lang="en-US" sz="2159" dirty="0">
                <a:solidFill>
                  <a:schemeClr val="bg1"/>
                </a:solidFill>
                <a:latin typeface="Arial" panose="020B0604020202020204" pitchFamily="34" charset="0"/>
                <a:cs typeface="Arial" panose="020B0604020202020204" pitchFamily="34" charset="0"/>
              </a:rPr>
            </a:br>
            <a:r>
              <a:rPr lang="en-US" sz="2159" dirty="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@ginamartinadams</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            	@pythontrader</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            	@mikeacasper</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            	@gillianwolff</a:t>
            </a:r>
          </a:p>
        </p:txBody>
      </p:sp>
      <p:pic>
        <p:nvPicPr>
          <p:cNvPr id="1026" name="Picture 2" descr="Image result for LinkedIn Sign">
            <a:extLst>
              <a:ext uri="{FF2B5EF4-FFF2-40B4-BE49-F238E27FC236}">
                <a16:creationId xmlns:a16="http://schemas.microsoft.com/office/drawing/2014/main" id="{A22F1A77-FFD6-E52E-2858-78377DE95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66" y="5594751"/>
            <a:ext cx="849371" cy="8493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DD75CAA-1604-4D94-91B6-460D12A2890D}"/>
              </a:ext>
            </a:extLst>
          </p:cNvPr>
          <p:cNvPicPr>
            <a:picLocks noChangeAspect="1"/>
          </p:cNvPicPr>
          <p:nvPr/>
        </p:nvPicPr>
        <p:blipFill>
          <a:blip r:embed="rId4"/>
          <a:stretch>
            <a:fillRect/>
          </a:stretch>
        </p:blipFill>
        <p:spPr>
          <a:xfrm>
            <a:off x="5278972" y="730253"/>
            <a:ext cx="6257444" cy="5233226"/>
          </a:xfrm>
          <a:prstGeom prst="rect">
            <a:avLst/>
          </a:prstGeom>
          <a:ln>
            <a:solidFill>
              <a:schemeClr val="bg1"/>
            </a:solidFill>
          </a:ln>
        </p:spPr>
      </p:pic>
    </p:spTree>
    <p:extLst>
      <p:ext uri="{BB962C8B-B14F-4D97-AF65-F5344CB8AC3E}">
        <p14:creationId xmlns:p14="http://schemas.microsoft.com/office/powerpoint/2010/main" val="346379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B1FF42-717E-0192-AF79-4909995B3B98}"/>
              </a:ext>
            </a:extLst>
          </p:cNvPr>
          <p:cNvSpPr>
            <a:spLocks noGrp="1"/>
          </p:cNvSpPr>
          <p:nvPr>
            <p:ph type="body" idx="1"/>
          </p:nvPr>
        </p:nvSpPr>
        <p:spPr>
          <a:xfrm>
            <a:off x="427037" y="701675"/>
            <a:ext cx="9607087" cy="669925"/>
          </a:xfrm>
        </p:spPr>
        <p:txBody>
          <a:bodyPr/>
          <a:lstStyle/>
          <a:p>
            <a:r>
              <a:rPr lang="en-US" dirty="0"/>
              <a:t>Visit Our Dashboards and Join our Distribution List</a:t>
            </a:r>
          </a:p>
        </p:txBody>
      </p:sp>
      <p:sp>
        <p:nvSpPr>
          <p:cNvPr id="5" name="TextBox 4">
            <a:extLst>
              <a:ext uri="{FF2B5EF4-FFF2-40B4-BE49-F238E27FC236}">
                <a16:creationId xmlns:a16="http://schemas.microsoft.com/office/drawing/2014/main" id="{87135437-8EBE-5A11-8D8D-844E0D3C497B}"/>
              </a:ext>
            </a:extLst>
          </p:cNvPr>
          <p:cNvSpPr txBox="1"/>
          <p:nvPr/>
        </p:nvSpPr>
        <p:spPr>
          <a:xfrm>
            <a:off x="708053" y="1748257"/>
            <a:ext cx="4268549" cy="3293209"/>
          </a:xfrm>
          <a:prstGeom prst="rect">
            <a:avLst/>
          </a:prstGeom>
          <a:noFill/>
        </p:spPr>
        <p:txBody>
          <a:bodyPr wrap="square">
            <a:spAutoFit/>
          </a:bodyPr>
          <a:lstStyle/>
          <a:p>
            <a:r>
              <a:rPr lang="en-US" sz="1800" b="1" dirty="0">
                <a:solidFill>
                  <a:schemeClr val="bg1"/>
                </a:solidFill>
                <a:latin typeface="+mj-lt"/>
                <a:cs typeface="Arial" panose="020B0604020202020204" pitchFamily="34" charset="0"/>
              </a:rPr>
              <a:t>BI/BE Macro Call</a:t>
            </a:r>
            <a:br>
              <a:rPr lang="en-US" sz="1800" b="1" dirty="0">
                <a:solidFill>
                  <a:schemeClr val="bg1"/>
                </a:solidFill>
                <a:latin typeface="+mj-lt"/>
                <a:cs typeface="Arial" panose="020B0604020202020204" pitchFamily="34" charset="0"/>
              </a:rPr>
            </a:br>
            <a:r>
              <a:rPr lang="en-US" sz="1800" dirty="0">
                <a:solidFill>
                  <a:schemeClr val="bg1"/>
                </a:solidFill>
                <a:latin typeface="+mj-lt"/>
                <a:cs typeface="Arial" panose="020B0604020202020204" pitchFamily="34" charset="0"/>
              </a:rPr>
              <a:t>Mondays at 8.30AM EST</a:t>
            </a:r>
            <a:br>
              <a:rPr lang="en-US" sz="1800" dirty="0">
                <a:solidFill>
                  <a:schemeClr val="bg1"/>
                </a:solidFill>
                <a:latin typeface="+mj-lt"/>
                <a:cs typeface="Arial" panose="020B0604020202020204" pitchFamily="34" charset="0"/>
              </a:rPr>
            </a:br>
            <a:r>
              <a:rPr lang="en-US" sz="1800" dirty="0">
                <a:solidFill>
                  <a:schemeClr val="bg1"/>
                </a:solidFill>
                <a:latin typeface="+mj-lt"/>
                <a:cs typeface="Arial" panose="020B0604020202020204" pitchFamily="34" charset="0"/>
              </a:rPr>
              <a:t>Zoom meeting ID: </a:t>
            </a:r>
            <a:r>
              <a:rPr lang="en-US" sz="1800" dirty="0">
                <a:solidFill>
                  <a:schemeClr val="bg1"/>
                </a:solidFill>
                <a:latin typeface="+mj-lt"/>
              </a:rPr>
              <a:t>992 5883 2350</a:t>
            </a:r>
            <a:br>
              <a:rPr lang="en-US" sz="1800" dirty="0">
                <a:solidFill>
                  <a:schemeClr val="bg1"/>
                </a:solidFill>
                <a:latin typeface="+mj-lt"/>
                <a:cs typeface="Arial" panose="020B0604020202020204" pitchFamily="34" charset="0"/>
              </a:rPr>
            </a:br>
            <a:r>
              <a:rPr lang="en-US" sz="1800" dirty="0">
                <a:solidFill>
                  <a:schemeClr val="bg1"/>
                </a:solidFill>
                <a:latin typeface="+mj-lt"/>
                <a:cs typeface="Arial" panose="020B0604020202020204" pitchFamily="34" charset="0"/>
              </a:rPr>
              <a:t>Passcode: </a:t>
            </a:r>
            <a:r>
              <a:rPr lang="en-US" sz="1800" dirty="0">
                <a:solidFill>
                  <a:schemeClr val="bg1"/>
                </a:solidFill>
                <a:latin typeface="+mj-lt"/>
              </a:rPr>
              <a:t>798741</a:t>
            </a:r>
            <a:br>
              <a:rPr lang="en-US" sz="1800" dirty="0">
                <a:solidFill>
                  <a:schemeClr val="bg1"/>
                </a:solidFill>
                <a:latin typeface="+mj-lt"/>
              </a:rPr>
            </a:br>
            <a:br>
              <a:rPr lang="en-US" sz="1800" dirty="0">
                <a:solidFill>
                  <a:schemeClr val="bg1"/>
                </a:solidFill>
                <a:latin typeface="+mj-lt"/>
              </a:rPr>
            </a:br>
            <a:endParaRPr lang="en-US" sz="1800" dirty="0">
              <a:solidFill>
                <a:schemeClr val="bg1"/>
              </a:solidFill>
              <a:latin typeface="+mj-lt"/>
            </a:endParaRPr>
          </a:p>
          <a:p>
            <a:r>
              <a:rPr lang="en-US" sz="1800" b="1" dirty="0">
                <a:solidFill>
                  <a:schemeClr val="bg1"/>
                </a:solidFill>
                <a:latin typeface="Arial" panose="020B0604020202020204" pitchFamily="34" charset="0"/>
                <a:cs typeface="Arial" panose="020B0604020202020204" pitchFamily="34" charset="0"/>
              </a:rPr>
              <a:t>Distribution List: </a:t>
            </a:r>
          </a:p>
          <a:p>
            <a:r>
              <a:rPr lang="en-US" sz="1800" dirty="0">
                <a:solidFill>
                  <a:schemeClr val="bg1"/>
                </a:solidFill>
                <a:latin typeface="Arial" panose="020B0604020202020204" pitchFamily="34" charset="0"/>
                <a:cs typeface="Arial" panose="020B0604020202020204" pitchFamily="34" charset="0"/>
              </a:rPr>
              <a:t>email </a:t>
            </a:r>
            <a:r>
              <a:rPr lang="en-US" sz="1800" dirty="0">
                <a:solidFill>
                  <a:schemeClr val="bg1"/>
                </a:solidFill>
                <a:latin typeface="Arial" panose="020B0604020202020204" pitchFamily="34" charset="0"/>
                <a:cs typeface="Arial" panose="020B0604020202020204" pitchFamily="34" charset="0"/>
                <a:hlinkClick r:id="rId2"/>
              </a:rPr>
              <a:t>gmartinadam1@bloomberg.net</a:t>
            </a:r>
            <a:br>
              <a:rPr lang="en-US" sz="1800" dirty="0">
                <a:solidFill>
                  <a:schemeClr val="bg1"/>
                </a:solidFill>
                <a:latin typeface="Arial" panose="020B0604020202020204" pitchFamily="34" charset="0"/>
                <a:cs typeface="Arial" panose="020B0604020202020204" pitchFamily="34" charset="0"/>
              </a:rPr>
            </a:br>
            <a:br>
              <a:rPr lang="en-US" sz="1800" dirty="0">
                <a:solidFill>
                  <a:schemeClr val="bg1"/>
                </a:solidFill>
                <a:latin typeface="Arial" panose="020B0604020202020204" pitchFamily="34" charset="0"/>
                <a:cs typeface="Arial" panose="020B0604020202020204" pitchFamily="34" charset="0"/>
              </a:rPr>
            </a:br>
            <a:br>
              <a:rPr lang="en-US" sz="1800" dirty="0">
                <a:solidFill>
                  <a:schemeClr val="bg1"/>
                </a:solidFill>
                <a:latin typeface="+mj-lt"/>
              </a:rPr>
            </a:br>
            <a:br>
              <a:rPr lang="en-US" sz="1400" dirty="0">
                <a:solidFill>
                  <a:schemeClr val="bg1"/>
                </a:solidFill>
                <a:latin typeface="+mj-lt"/>
              </a:rPr>
            </a:br>
            <a:r>
              <a:rPr lang="en-US" sz="1400" dirty="0">
                <a:solidFill>
                  <a:schemeClr val="bg1"/>
                </a:solidFill>
                <a:latin typeface="+mj-lt"/>
              </a:rPr>
              <a:t>	@ginamartinadams</a:t>
            </a:r>
            <a:endParaRPr lang="en-US" dirty="0"/>
          </a:p>
        </p:txBody>
      </p:sp>
      <p:pic>
        <p:nvPicPr>
          <p:cNvPr id="6" name="Picture 2" descr="Image result for LinkedIn Sign">
            <a:extLst>
              <a:ext uri="{FF2B5EF4-FFF2-40B4-BE49-F238E27FC236}">
                <a16:creationId xmlns:a16="http://schemas.microsoft.com/office/drawing/2014/main" id="{4698ED63-EF9F-FDED-68F0-68B07B5DF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761" y="4568752"/>
            <a:ext cx="849371" cy="84937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9E1BCC9C-A40F-981B-3F94-D6AEAE57E93D}"/>
              </a:ext>
            </a:extLst>
          </p:cNvPr>
          <p:cNvGrpSpPr/>
          <p:nvPr/>
        </p:nvGrpSpPr>
        <p:grpSpPr>
          <a:xfrm>
            <a:off x="5354370" y="1371600"/>
            <a:ext cx="6578391" cy="4648874"/>
            <a:chOff x="5354370" y="1371600"/>
            <a:chExt cx="6578391" cy="4648874"/>
          </a:xfrm>
        </p:grpSpPr>
        <p:pic>
          <p:nvPicPr>
            <p:cNvPr id="4" name="Picture 3">
              <a:extLst>
                <a:ext uri="{FF2B5EF4-FFF2-40B4-BE49-F238E27FC236}">
                  <a16:creationId xmlns:a16="http://schemas.microsoft.com/office/drawing/2014/main" id="{B369A87F-70BF-FEE9-FCAE-E5068BC439D3}"/>
                </a:ext>
              </a:extLst>
            </p:cNvPr>
            <p:cNvPicPr>
              <a:picLocks noChangeAspect="1"/>
            </p:cNvPicPr>
            <p:nvPr/>
          </p:nvPicPr>
          <p:blipFill>
            <a:blip r:embed="rId4"/>
            <a:stretch>
              <a:fillRect/>
            </a:stretch>
          </p:blipFill>
          <p:spPr>
            <a:xfrm>
              <a:off x="5354370" y="1371600"/>
              <a:ext cx="6578391" cy="4648874"/>
            </a:xfrm>
            <a:prstGeom prst="rect">
              <a:avLst/>
            </a:prstGeom>
          </p:spPr>
        </p:pic>
        <p:sp>
          <p:nvSpPr>
            <p:cNvPr id="7" name="TextBox 6">
              <a:extLst>
                <a:ext uri="{FF2B5EF4-FFF2-40B4-BE49-F238E27FC236}">
                  <a16:creationId xmlns:a16="http://schemas.microsoft.com/office/drawing/2014/main" id="{C6C146BF-C6E6-BE79-DF92-8480DB8F5F92}"/>
                </a:ext>
              </a:extLst>
            </p:cNvPr>
            <p:cNvSpPr txBox="1"/>
            <p:nvPr/>
          </p:nvSpPr>
          <p:spPr>
            <a:xfrm>
              <a:off x="6045860" y="1472752"/>
              <a:ext cx="1811506" cy="283598"/>
            </a:xfrm>
            <a:prstGeom prst="rect">
              <a:avLst/>
            </a:prstGeom>
            <a:noFill/>
            <a:ln w="28575">
              <a:solidFill>
                <a:srgbClr val="FFC000"/>
              </a:solidFill>
            </a:ln>
          </p:spPr>
          <p:txBody>
            <a:bodyPr wrap="square" rtlCol="0">
              <a:spAutoFit/>
            </a:bodyPr>
            <a:lstStyle/>
            <a:p>
              <a:endParaRPr lang="en-US" dirty="0">
                <a:highlight>
                  <a:srgbClr val="FFFF00"/>
                </a:highlight>
              </a:endParaRPr>
            </a:p>
          </p:txBody>
        </p:sp>
      </p:grpSp>
    </p:spTree>
    <p:extLst>
      <p:ext uri="{BB962C8B-B14F-4D97-AF65-F5344CB8AC3E}">
        <p14:creationId xmlns:p14="http://schemas.microsoft.com/office/powerpoint/2010/main" val="4278779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4" name="Picture 3">
            <a:extLst>
              <a:ext uri="{FF2B5EF4-FFF2-40B4-BE49-F238E27FC236}">
                <a16:creationId xmlns:a16="http://schemas.microsoft.com/office/drawing/2014/main" id="{22E4BD2D-AEB9-9343-1F0D-7C2CB85633CB}"/>
              </a:ext>
            </a:extLst>
          </p:cNvPr>
          <p:cNvPicPr>
            <a:picLocks noChangeAspect="1"/>
          </p:cNvPicPr>
          <p:nvPr/>
        </p:nvPicPr>
        <p:blipFill>
          <a:blip r:embed="rId3"/>
          <a:stretch>
            <a:fillRect/>
          </a:stretch>
        </p:blipFill>
        <p:spPr>
          <a:xfrm>
            <a:off x="2407357" y="379933"/>
            <a:ext cx="7374110" cy="6235306"/>
          </a:xfrm>
          <a:prstGeom prst="rect">
            <a:avLst/>
          </a:prstGeom>
        </p:spPr>
      </p:pic>
    </p:spTree>
    <p:extLst>
      <p:ext uri="{BB962C8B-B14F-4D97-AF65-F5344CB8AC3E}">
        <p14:creationId xmlns:p14="http://schemas.microsoft.com/office/powerpoint/2010/main" val="260950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2"/>
          <p:cNvSpPr/>
          <p:nvPr/>
        </p:nvSpPr>
        <p:spPr>
          <a:xfrm>
            <a:off x="457218" y="1752600"/>
            <a:ext cx="4953000" cy="716286"/>
          </a:xfrm>
          <a:prstGeom prst="rect">
            <a:avLst/>
          </a:prstGeom>
          <a:noFill/>
          <a:ln>
            <a:noFill/>
          </a:ln>
        </p:spPr>
        <p:txBody>
          <a:bodyPr spcFirstLastPara="1" wrap="square" lIns="91425" tIns="45700" rIns="91425" bIns="45700" anchor="t" anchorCtr="0">
            <a:spAutoFit/>
          </a:bodyPr>
          <a:lstStyle/>
          <a:p>
            <a:pPr marL="0" marR="0" lvl="0" indent="0" algn="l" rtl="0">
              <a:lnSpc>
                <a:spcPct val="105000"/>
              </a:lnSpc>
              <a:spcBef>
                <a:spcPts val="0"/>
              </a:spcBef>
              <a:spcAft>
                <a:spcPts val="0"/>
              </a:spcAft>
              <a:buNone/>
            </a:pPr>
            <a:r>
              <a:rPr lang="en-US" sz="2000">
                <a:solidFill>
                  <a:schemeClr val="lt1"/>
                </a:solidFill>
                <a:latin typeface="Arial"/>
                <a:ea typeface="Arial"/>
                <a:cs typeface="Arial"/>
                <a:sym typeface="Arial"/>
              </a:rPr>
              <a:t>For additional information, please contact your Bloomberg representative.</a:t>
            </a:r>
            <a:endParaRPr/>
          </a:p>
        </p:txBody>
      </p:sp>
      <p:sp>
        <p:nvSpPr>
          <p:cNvPr id="471" name="Google Shape;471;p32"/>
          <p:cNvSpPr/>
          <p:nvPr/>
        </p:nvSpPr>
        <p:spPr>
          <a:xfrm>
            <a:off x="457218" y="609600"/>
            <a:ext cx="6170594" cy="513410"/>
          </a:xfrm>
          <a:prstGeom prst="rect">
            <a:avLst/>
          </a:prstGeom>
          <a:noFill/>
          <a:ln>
            <a:noFill/>
          </a:ln>
        </p:spPr>
        <p:txBody>
          <a:bodyPr spcFirstLastPara="1" wrap="square" lIns="91425" tIns="45700" rIns="91425" bIns="45700" anchor="t" anchorCtr="0">
            <a:spAutoFit/>
          </a:bodyPr>
          <a:lstStyle/>
          <a:p>
            <a:pPr marL="0" marR="0" lvl="0" indent="0" algn="l" rtl="0">
              <a:lnSpc>
                <a:spcPct val="105000"/>
              </a:lnSpc>
              <a:spcBef>
                <a:spcPts val="0"/>
              </a:spcBef>
              <a:spcAft>
                <a:spcPts val="0"/>
              </a:spcAft>
              <a:buNone/>
            </a:pPr>
            <a:r>
              <a:rPr lang="en-US" sz="2800">
                <a:solidFill>
                  <a:schemeClr val="lt1"/>
                </a:solidFill>
                <a:latin typeface="Arial"/>
                <a:ea typeface="Arial"/>
                <a:cs typeface="Arial"/>
                <a:sym typeface="Arial"/>
              </a:rPr>
              <a:t>Thank you</a:t>
            </a:r>
            <a:endParaRPr/>
          </a:p>
        </p:txBody>
      </p:sp>
      <p:sp>
        <p:nvSpPr>
          <p:cNvPr id="472" name="Google Shape;472;p32"/>
          <p:cNvSpPr/>
          <p:nvPr/>
        </p:nvSpPr>
        <p:spPr>
          <a:xfrm>
            <a:off x="6856412" y="3200400"/>
            <a:ext cx="1877361" cy="16004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Arial"/>
                <a:ea typeface="Arial"/>
                <a:cs typeface="Arial"/>
                <a:sym typeface="Arial"/>
              </a:rPr>
              <a:t>Singapore</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+65 6212 1000</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0" marR="0" lvl="0" indent="0" algn="l" rtl="0">
              <a:spcBef>
                <a:spcPts val="0"/>
              </a:spcBef>
              <a:spcAft>
                <a:spcPts val="0"/>
              </a:spcAft>
              <a:buNone/>
            </a:pPr>
            <a:r>
              <a:rPr lang="en-US" sz="1400">
                <a:solidFill>
                  <a:schemeClr val="lt1"/>
                </a:solidFill>
                <a:latin typeface="Arial"/>
                <a:ea typeface="Arial"/>
                <a:cs typeface="Arial"/>
                <a:sym typeface="Arial"/>
              </a:rPr>
              <a:t>Sydney</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+61 2 9777 8600</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0" marR="0" lvl="0" indent="0" algn="l" rtl="0">
              <a:spcBef>
                <a:spcPts val="0"/>
              </a:spcBef>
              <a:spcAft>
                <a:spcPts val="0"/>
              </a:spcAft>
              <a:buNone/>
            </a:pPr>
            <a:r>
              <a:rPr lang="en-US" sz="1400">
                <a:solidFill>
                  <a:schemeClr val="lt1"/>
                </a:solidFill>
                <a:latin typeface="Arial"/>
                <a:ea typeface="Arial"/>
                <a:cs typeface="Arial"/>
                <a:sym typeface="Arial"/>
              </a:rPr>
              <a:t>Tokyo</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+81 3 4565 8900</a:t>
            </a:r>
            <a:endParaRPr/>
          </a:p>
        </p:txBody>
      </p:sp>
      <p:sp>
        <p:nvSpPr>
          <p:cNvPr id="473" name="Google Shape;473;p32"/>
          <p:cNvSpPr/>
          <p:nvPr/>
        </p:nvSpPr>
        <p:spPr>
          <a:xfrm>
            <a:off x="457218" y="3200400"/>
            <a:ext cx="1877360"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Arial"/>
                <a:ea typeface="Arial"/>
                <a:cs typeface="Arial"/>
                <a:sym typeface="Arial"/>
              </a:rPr>
              <a:t>Beijing</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+86 10 6649 7500</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0" marR="0" lvl="0" indent="0" algn="l" rtl="0">
              <a:spcBef>
                <a:spcPts val="0"/>
              </a:spcBef>
              <a:spcAft>
                <a:spcPts val="0"/>
              </a:spcAft>
              <a:buNone/>
            </a:pPr>
            <a:r>
              <a:rPr lang="en-US" sz="1400">
                <a:solidFill>
                  <a:schemeClr val="lt1"/>
                </a:solidFill>
                <a:latin typeface="Arial"/>
                <a:ea typeface="Arial"/>
                <a:cs typeface="Arial"/>
                <a:sym typeface="Arial"/>
              </a:rPr>
              <a:t>Dubai</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+971 4 364 1000</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0" marR="0" lvl="0" indent="0" algn="l" rtl="0">
              <a:spcBef>
                <a:spcPts val="0"/>
              </a:spcBef>
              <a:spcAft>
                <a:spcPts val="0"/>
              </a:spcAft>
              <a:buNone/>
            </a:pPr>
            <a:r>
              <a:rPr lang="en-US" sz="1400">
                <a:solidFill>
                  <a:schemeClr val="lt1"/>
                </a:solidFill>
                <a:latin typeface="Arial"/>
                <a:ea typeface="Arial"/>
                <a:cs typeface="Arial"/>
                <a:sym typeface="Arial"/>
              </a:rPr>
              <a:t>Frankfurt</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+49 69 9204 1210</a:t>
            </a:r>
            <a:endParaRPr/>
          </a:p>
          <a:p>
            <a:pPr marL="0" marR="0" lvl="0" indent="0" algn="l" rtl="0">
              <a:spcBef>
                <a:spcPts val="0"/>
              </a:spcBef>
              <a:spcAft>
                <a:spcPts val="0"/>
              </a:spcAft>
              <a:buNone/>
            </a:pPr>
            <a:br>
              <a:rPr lang="en-US" sz="1400">
                <a:solidFill>
                  <a:schemeClr val="lt1"/>
                </a:solidFill>
                <a:latin typeface="Arial"/>
                <a:ea typeface="Arial"/>
                <a:cs typeface="Arial"/>
                <a:sym typeface="Arial"/>
              </a:rPr>
            </a:br>
            <a:endParaRPr sz="1400">
              <a:solidFill>
                <a:schemeClr val="dk1"/>
              </a:solidFill>
              <a:latin typeface="Calibri"/>
              <a:ea typeface="Calibri"/>
              <a:cs typeface="Calibri"/>
              <a:sym typeface="Calibri"/>
            </a:endParaRPr>
          </a:p>
        </p:txBody>
      </p:sp>
      <p:sp>
        <p:nvSpPr>
          <p:cNvPr id="474" name="Google Shape;474;p32"/>
          <p:cNvSpPr/>
          <p:nvPr/>
        </p:nvSpPr>
        <p:spPr>
          <a:xfrm>
            <a:off x="2540651" y="3200400"/>
            <a:ext cx="1877361" cy="16004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Arial"/>
                <a:ea typeface="Arial"/>
                <a:cs typeface="Arial"/>
                <a:sym typeface="Arial"/>
              </a:rPr>
              <a:t>Hong Kong</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+852 2977 6000</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0" marR="0" lvl="0" indent="0" algn="l" rtl="0">
              <a:spcBef>
                <a:spcPts val="0"/>
              </a:spcBef>
              <a:spcAft>
                <a:spcPts val="0"/>
              </a:spcAft>
              <a:buNone/>
            </a:pPr>
            <a:r>
              <a:rPr lang="en-US" sz="1400">
                <a:solidFill>
                  <a:schemeClr val="lt1"/>
                </a:solidFill>
                <a:latin typeface="Arial"/>
                <a:ea typeface="Arial"/>
                <a:cs typeface="Arial"/>
                <a:sym typeface="Arial"/>
              </a:rPr>
              <a:t>London</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+44 20 7330 7500</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0" marR="0" lvl="0" indent="0" algn="l" rtl="0">
              <a:spcBef>
                <a:spcPts val="0"/>
              </a:spcBef>
              <a:spcAft>
                <a:spcPts val="0"/>
              </a:spcAft>
              <a:buNone/>
            </a:pPr>
            <a:r>
              <a:rPr lang="en-US" sz="1400">
                <a:solidFill>
                  <a:schemeClr val="lt1"/>
                </a:solidFill>
                <a:latin typeface="Arial"/>
                <a:ea typeface="Arial"/>
                <a:cs typeface="Arial"/>
                <a:sym typeface="Arial"/>
              </a:rPr>
              <a:t>Mumbai</a:t>
            </a:r>
            <a:endParaRPr/>
          </a:p>
          <a:p>
            <a:pPr marL="0" marR="0" lvl="0" indent="0" algn="l" rtl="0">
              <a:spcBef>
                <a:spcPts val="0"/>
              </a:spcBef>
              <a:spcAft>
                <a:spcPts val="0"/>
              </a:spcAft>
              <a:buNone/>
            </a:pPr>
            <a:r>
              <a:rPr lang="en-US" sz="1400">
                <a:solidFill>
                  <a:schemeClr val="lt1"/>
                </a:solidFill>
                <a:latin typeface="Arial"/>
                <a:ea typeface="Arial"/>
                <a:cs typeface="Arial"/>
                <a:sym typeface="Arial"/>
              </a:rPr>
              <a:t>+91 22 6120 3600</a:t>
            </a:r>
            <a:endParaRPr/>
          </a:p>
        </p:txBody>
      </p:sp>
      <p:sp>
        <p:nvSpPr>
          <p:cNvPr id="475" name="Google Shape;475;p32"/>
          <p:cNvSpPr/>
          <p:nvPr/>
        </p:nvSpPr>
        <p:spPr>
          <a:xfrm>
            <a:off x="4674252" y="3200400"/>
            <a:ext cx="2007234" cy="16004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Arial"/>
                <a:ea typeface="Arial"/>
                <a:cs typeface="Arial"/>
                <a:sym typeface="Arial"/>
              </a:rPr>
              <a:t>New York</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+1 212 318 2000</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0" marR="0" lvl="0" indent="0" algn="l" rtl="0">
              <a:spcBef>
                <a:spcPts val="0"/>
              </a:spcBef>
              <a:spcAft>
                <a:spcPts val="0"/>
              </a:spcAft>
              <a:buNone/>
            </a:pPr>
            <a:r>
              <a:rPr lang="en-US" sz="1400">
                <a:solidFill>
                  <a:schemeClr val="lt1"/>
                </a:solidFill>
                <a:latin typeface="Arial"/>
                <a:ea typeface="Arial"/>
                <a:cs typeface="Arial"/>
                <a:sym typeface="Arial"/>
              </a:rPr>
              <a:t>San Francisco</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+1 415 912 2960</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0" marR="0" lvl="0" indent="0" algn="l" rtl="0">
              <a:spcBef>
                <a:spcPts val="0"/>
              </a:spcBef>
              <a:spcAft>
                <a:spcPts val="0"/>
              </a:spcAft>
              <a:buNone/>
            </a:pPr>
            <a:r>
              <a:rPr lang="en-US" sz="1400">
                <a:solidFill>
                  <a:schemeClr val="lt1"/>
                </a:solidFill>
                <a:latin typeface="Arial"/>
                <a:ea typeface="Arial"/>
                <a:cs typeface="Arial"/>
                <a:sym typeface="Arial"/>
              </a:rPr>
              <a:t>São Paulo</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+55 11 2395 9000</a:t>
            </a:r>
            <a:endParaRPr/>
          </a:p>
        </p:txBody>
      </p:sp>
      <p:cxnSp>
        <p:nvCxnSpPr>
          <p:cNvPr id="476" name="Google Shape;476;p32"/>
          <p:cNvCxnSpPr/>
          <p:nvPr/>
        </p:nvCxnSpPr>
        <p:spPr>
          <a:xfrm>
            <a:off x="531812" y="1447800"/>
            <a:ext cx="518025" cy="0"/>
          </a:xfrm>
          <a:prstGeom prst="straightConnector1">
            <a:avLst/>
          </a:prstGeom>
          <a:noFill/>
          <a:ln w="19050" cap="flat" cmpd="sng">
            <a:solidFill>
              <a:srgbClr val="FF9E24"/>
            </a:solidFill>
            <a:prstDash val="solid"/>
            <a:miter lim="800000"/>
            <a:headEnd type="none" w="sm" len="sm"/>
            <a:tailEnd type="none" w="sm" len="sm"/>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2"/>
          <p:cNvSpPr/>
          <p:nvPr/>
        </p:nvSpPr>
        <p:spPr>
          <a:xfrm>
            <a:off x="458686" y="1534434"/>
            <a:ext cx="11408644" cy="4553867"/>
          </a:xfrm>
          <a:prstGeom prst="rect">
            <a:avLst/>
          </a:prstGeom>
          <a:noFill/>
          <a:ln>
            <a:noFill/>
          </a:ln>
        </p:spPr>
        <p:txBody>
          <a:bodyPr spcFirstLastPara="1" wrap="square" lIns="91401" tIns="45688" rIns="91401" bIns="45688" anchor="t" anchorCtr="0">
            <a:spAutoFit/>
          </a:bodyPr>
          <a:lstStyle/>
          <a:p>
            <a:r>
              <a:rPr lang="en-US" sz="1100" dirty="0">
                <a:solidFill>
                  <a:schemeClr val="bg1"/>
                </a:solidFill>
                <a:latin typeface="Arial" panose="020B0604020202020204" pitchFamily="34" charset="0"/>
              </a:rPr>
              <a:t>The </a:t>
            </a:r>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data included in these materials are for illustrative purposes only. The BLOOMBERG TERMINAL service and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Bloomberg data products (the “Services”) are owned and distributed by Bloomberg Finance L.P. (“BFLP”) except (</a:t>
            </a:r>
            <a:r>
              <a:rPr lang="en-US" sz="900" dirty="0" err="1">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i</a:t>
            </a:r>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in Argentina, Australia and certain jurisdictions in the Pacific islands, Bermuda, China, India, Japan, Korea and New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Zealand, where Bloomberg L.P. and its subsidiaries (“BLP”) distribute these products, and (ii) in Singapore and the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jurisdictions serviced by Bloomberg’s Singapore office, where a subsidiary of BFLP distributes these products. BLP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provides BFLP and its subsidiaries with global marketing and operational support and service. Certain features,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functions, products and services are available only to sophisticated investors and only where permitted. BFLP, BLP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and their affiliates do not guarantee the accuracy of prices or other information in the Services. Nothing in the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Services shall constitute or be construed as an offering of financial instruments by BFLP, BLP or their affiliates, or as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investment advice or recommendations by BFLP, BLP or their affiliates of an investment strategy or whether or not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to “buy,” “sell,” or “hold” an investment. Information available via the Services should not be considered as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information sufficient upon which to base an investment decision. The following are trademarks and service marks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of BFLP, a Delaware limited partnership, or its subsidiaries: BLOOMBERG, BLOOMBERG ANYWHERE, BLOOMBERG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MARKETS, BLOOMBERG NEWS, BLOOMBERG PROFESSIONAL, BLOOMBERG TERMINAL and BLOOMBERG.COM.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Absence of any trademark or service mark from this list does not waive Bloomberg’s intellectual property rights in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that name, mark or logo. All rights reserved. © 2024 Bloomberg.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Bloomberg Intelligence is a service provided by Bloomberg Finance L.P. and its affiliates. ("Bloomberg"). Bloomberg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is not an officially recognized credit rating agency in any jurisdiction, and customers should not use or rely on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Bloomberg Intelligence to comply with applicable laws or regulations that prescribe the use of ratings issued by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accredited or otherwise recognized credit rating agencies. Bloomberg Intelligence Credit and Company research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may not be available in certain jurisdictions.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Bloomberg Intelligence shall not constitute, nor be construed as, investment advice or investment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recommendations (i.e., recommendations as to whether or not to “buy,” “sell,” “hold,” or to enter or not to enter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into any other transaction involving any specific interest) or a recommendation as to an investment or other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strategy. No aspect of the Bloomberg Intelligence function is based on the consideration of a customer's individual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circumstances. Bloomberg Intelligence should not be considered as information sufficient upon which to base an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investment decision. Customers should determine on their own whether they agree with Bloomberg Intelligence.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Bloomberg Intelligence should not be construed as tax or accounting advice or as a service designed to facilitate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any Bloomberg Intelligence customer’s compliance with its tax, accounting, or other legal obligations. Bloomberg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believes that the information it uses in Bloomberg Intelligence comes from reliable sources, but does not guarantee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the accuracy of information contained in Bloomberg Intelligence. Employees involved in Bloomberg Intelligence </a:t>
            </a:r>
          </a:p>
          <a:p>
            <a:r>
              <a:rPr lang="en-US" sz="900" dirty="0">
                <a:solidFill>
                  <a:schemeClr val="bg1"/>
                </a:solidFill>
                <a:latin typeface="Bloomberg Prop Unicode N" panose="02000506040000020004" pitchFamily="2" charset="0"/>
                <a:ea typeface="Bloomberg Prop Unicode N" panose="02000506040000020004" pitchFamily="2" charset="0"/>
                <a:cs typeface="Bloomberg Prop Unicode N" panose="02000506040000020004" pitchFamily="2" charset="0"/>
              </a:rPr>
              <a:t>may hold positions in the securities analyzed or discussed on Bloomberg Intelligence</a:t>
            </a:r>
          </a:p>
        </p:txBody>
      </p:sp>
      <p:sp>
        <p:nvSpPr>
          <p:cNvPr id="471" name="Google Shape;471;p32"/>
          <p:cNvSpPr/>
          <p:nvPr/>
        </p:nvSpPr>
        <p:spPr>
          <a:xfrm>
            <a:off x="458686" y="610334"/>
            <a:ext cx="6168987" cy="544582"/>
          </a:xfrm>
          <a:prstGeom prst="rect">
            <a:avLst/>
          </a:prstGeom>
          <a:noFill/>
          <a:ln>
            <a:noFill/>
          </a:ln>
        </p:spPr>
        <p:txBody>
          <a:bodyPr spcFirstLastPara="1" wrap="square" lIns="91401" tIns="45688" rIns="91401" bIns="45688" anchor="t" anchorCtr="0">
            <a:spAutoFit/>
          </a:bodyPr>
          <a:lstStyle/>
          <a:p>
            <a:pPr>
              <a:lnSpc>
                <a:spcPct val="105000"/>
              </a:lnSpc>
            </a:pPr>
            <a:r>
              <a:rPr lang="en-US" sz="2799" dirty="0">
                <a:solidFill>
                  <a:schemeClr val="lt1"/>
                </a:solidFill>
              </a:rPr>
              <a:t>Disclaimer</a:t>
            </a:r>
            <a:endParaRPr dirty="0"/>
          </a:p>
        </p:txBody>
      </p:sp>
      <p:cxnSp>
        <p:nvCxnSpPr>
          <p:cNvPr id="476" name="Google Shape;476;p32"/>
          <p:cNvCxnSpPr/>
          <p:nvPr/>
        </p:nvCxnSpPr>
        <p:spPr>
          <a:xfrm>
            <a:off x="533262" y="1448316"/>
            <a:ext cx="517890" cy="0"/>
          </a:xfrm>
          <a:prstGeom prst="straightConnector1">
            <a:avLst/>
          </a:prstGeom>
          <a:noFill/>
          <a:ln w="19050" cap="flat" cmpd="sng">
            <a:solidFill>
              <a:srgbClr val="FF9E24"/>
            </a:solidFill>
            <a:prstDash val="solid"/>
            <a:miter lim="800000"/>
            <a:headEnd type="none" w="sm" len="sm"/>
            <a:tailEnd type="none" w="sm" len="sm"/>
          </a:ln>
        </p:spPr>
      </p:cxnSp>
    </p:spTree>
    <p:extLst>
      <p:ext uri="{BB962C8B-B14F-4D97-AF65-F5344CB8AC3E}">
        <p14:creationId xmlns:p14="http://schemas.microsoft.com/office/powerpoint/2010/main" val="525743881"/>
      </p:ext>
    </p:extLst>
  </p:cSld>
  <p:clrMapOvr>
    <a:masterClrMapping/>
  </p:clrMapOvr>
</p:sld>
</file>

<file path=ppt/theme/theme1.xml><?xml version="1.0" encoding="utf-8"?>
<a:theme xmlns:a="http://schemas.openxmlformats.org/drawingml/2006/main" name="Office Theme">
  <a:themeElements>
    <a:clrScheme name="REG">
      <a:dk1>
        <a:srgbClr val="000000"/>
      </a:dk1>
      <a:lt1>
        <a:srgbClr val="FFFFFF"/>
      </a:lt1>
      <a:dk2>
        <a:srgbClr val="000000"/>
      </a:dk2>
      <a:lt2>
        <a:srgbClr val="FFFFFF"/>
      </a:lt2>
      <a:accent1>
        <a:srgbClr val="FFC81D"/>
      </a:accent1>
      <a:accent2>
        <a:srgbClr val="FF9D24"/>
      </a:accent2>
      <a:accent3>
        <a:srgbClr val="EC4436"/>
      </a:accent3>
      <a:accent4>
        <a:srgbClr val="FFC81D"/>
      </a:accent4>
      <a:accent5>
        <a:srgbClr val="FF9D24"/>
      </a:accent5>
      <a:accent6>
        <a:srgbClr val="EC4436"/>
      </a:accent6>
      <a:hlink>
        <a:srgbClr val="FFC81D"/>
      </a:hlink>
      <a:folHlink>
        <a:srgbClr val="FF9D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REG">
      <a:dk1>
        <a:srgbClr val="000000"/>
      </a:dk1>
      <a:lt1>
        <a:srgbClr val="FFFFFF"/>
      </a:lt1>
      <a:dk2>
        <a:srgbClr val="000000"/>
      </a:dk2>
      <a:lt2>
        <a:srgbClr val="FFFFFF"/>
      </a:lt2>
      <a:accent1>
        <a:srgbClr val="FFC81D"/>
      </a:accent1>
      <a:accent2>
        <a:srgbClr val="FF9D24"/>
      </a:accent2>
      <a:accent3>
        <a:srgbClr val="EC4436"/>
      </a:accent3>
      <a:accent4>
        <a:srgbClr val="FFC81D"/>
      </a:accent4>
      <a:accent5>
        <a:srgbClr val="FF9D24"/>
      </a:accent5>
      <a:accent6>
        <a:srgbClr val="EC4436"/>
      </a:accent6>
      <a:hlink>
        <a:srgbClr val="FFC81D"/>
      </a:hlink>
      <a:folHlink>
        <a:srgbClr val="FF9D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BBSettings xmlns="http://schemas.bloomberg.com/settings/1.0">
  <Item name="DocumentId_Charts">{2E9C6764-6210-4CF1-8904-A22348294950}</Item>
  <Item xmlns="" name="ShapesMap_Charts">{"{2E9C6764-6210-4CF1-8904-A22348294950}":{"1112":{},"1134":{},"1139":{},"1222":{},"1240":{},"1289":{},"1307":{},"1320":{},"1322":{},"1325":{},"1327":{},"1337":{},"1353":{},"1362":{},"1365":{},"1368":{},"1371":{},"1372":{},"1377":{},"1380":{},"1384":{},"1385":{},"1398":{},"1400":{},"1401":{},"1402":{},"1405":{},"1411":{},"1412":{},"1413":{},"1414":{},"1415":{},"1418":{},"1419":{},"1421":{},"1423":{},"1426":{},"1428":{},"1430":{},"1432":{},"1433":{},"1434":{},"1435":{},"1437":{},"1438":{},"1441":{},"1443":{},"1445":{},"1446":{},"1447":{},"1448":{},"1449":{},"1450":{},"1451":{},"1452":{},"1453":{},"1454":{},"1455":{},"1456":{},"1457":{},"1458":{},"1459":{},"1460":{},"1461":{},"1463":{},"258":{},"290":{},"343":{},"757":{},"758":{}}}</Item>
</BBSettings>
</file>

<file path=customXml/itemProps1.xml><?xml version="1.0" encoding="utf-8"?>
<ds:datastoreItem xmlns:ds="http://schemas.openxmlformats.org/officeDocument/2006/customXml" ds:itemID="{365F2DDF-772A-46B7-8007-D9FB52150292}">
  <ds:schemaRefs>
    <ds:schemaRef ds:uri="http://schemas.bloomberg.com/settings/1.0"/>
    <ds:schemaRef ds:uri=""/>
  </ds:schemaRefs>
</ds:datastoreItem>
</file>

<file path=docProps/app.xml><?xml version="1.0" encoding="utf-8"?>
<Properties xmlns="http://schemas.openxmlformats.org/officeDocument/2006/extended-properties" xmlns:vt="http://schemas.openxmlformats.org/officeDocument/2006/docPropsVTypes">
  <TotalTime>93365</TotalTime>
  <Words>1853</Words>
  <Application>Microsoft Office PowerPoint</Application>
  <PresentationFormat>Custom</PresentationFormat>
  <Paragraphs>171</Paragraphs>
  <Slides>30</Slides>
  <Notes>25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Arial</vt:lpstr>
      <vt:lpstr>Avenir Next P for BBG</vt:lpstr>
      <vt:lpstr>Bloomberg Prop Unicode N</vt:lpstr>
      <vt:lpstr>Calibri</vt:lpstr>
      <vt:lpstr>Courier New</vt:lpstr>
      <vt:lpstr>Google Sans</vt:lpstr>
      <vt:lpstr>Wingdings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 Large Cap Sector Rotation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Courtney</dc:creator>
  <cp:lastModifiedBy>gina martin</cp:lastModifiedBy>
  <cp:revision>356</cp:revision>
  <dcterms:created xsi:type="dcterms:W3CDTF">2017-11-21T07:18:50Z</dcterms:created>
  <dcterms:modified xsi:type="dcterms:W3CDTF">2025-06-17T11:31:39Z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2017-09-13T00:00:00Z</vt:filetime>
  </property>
  <property fmtid="{D5CDD505-2E9C-101B-9397-08002B2CF9AE}" pid="3" name="Creator">
    <vt:lpwstr>Adobe InDesign CC 2017 (Macintosh)</vt:lpwstr>
  </property>
  <property fmtid="{D5CDD505-2E9C-101B-9397-08002B2CF9AE}" pid="4" name="LastSaved">
    <vt:filetime>2017-11-21T00:00:00Z</vt:filetime>
  </property>
</Properties>
</file>