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53" r:id="rId1"/>
  </p:sldMasterIdLst>
  <p:notesMasterIdLst>
    <p:notesMasterId r:id="rId27"/>
  </p:notesMasterIdLst>
  <p:handoutMasterIdLst>
    <p:handoutMasterId r:id="rId28"/>
  </p:handoutMasterIdLst>
  <p:sldIdLst>
    <p:sldId id="531" r:id="rId2"/>
    <p:sldId id="502" r:id="rId3"/>
    <p:sldId id="520" r:id="rId4"/>
    <p:sldId id="522" r:id="rId5"/>
    <p:sldId id="509" r:id="rId6"/>
    <p:sldId id="519" r:id="rId7"/>
    <p:sldId id="462" r:id="rId8"/>
    <p:sldId id="518" r:id="rId9"/>
    <p:sldId id="510" r:id="rId10"/>
    <p:sldId id="539" r:id="rId11"/>
    <p:sldId id="540" r:id="rId12"/>
    <p:sldId id="503" r:id="rId13"/>
    <p:sldId id="512" r:id="rId14"/>
    <p:sldId id="538" r:id="rId15"/>
    <p:sldId id="476" r:id="rId16"/>
    <p:sldId id="516" r:id="rId17"/>
    <p:sldId id="467" r:id="rId18"/>
    <p:sldId id="541" r:id="rId19"/>
    <p:sldId id="542" r:id="rId20"/>
    <p:sldId id="544" r:id="rId21"/>
    <p:sldId id="534" r:id="rId22"/>
    <p:sldId id="465" r:id="rId23"/>
    <p:sldId id="454" r:id="rId24"/>
    <p:sldId id="458" r:id="rId25"/>
    <p:sldId id="296" r:id="rId26"/>
  </p:sldIdLst>
  <p:sldSz cx="9144000" cy="6858000" type="screen4x3"/>
  <p:notesSz cx="6797675" cy="9928225"/>
  <p:embeddedFontLst>
    <p:embeddedFont>
      <p:font typeface="Arial Black" panose="020B0A04020102020204" pitchFamily="34" charset="0"/>
      <p:bold r:id="rId29"/>
    </p:embeddedFont>
    <p:embeddedFont>
      <p:font typeface="Lucida Handwriting" panose="03010101010101010101" pitchFamily="66" charset="0"/>
      <p:regular r:id="rId30"/>
    </p:embeddedFont>
    <p:embeddedFont>
      <p:font typeface="TheSans B3 Light" charset="0"/>
      <p:regular r:id="rId31"/>
      <p:bold r:id="rId32"/>
      <p:italic r:id="rId33"/>
      <p:boldItalic r:id="rId34"/>
    </p:embeddedFont>
    <p:embeddedFont>
      <p:font typeface="Wingdings 3" panose="05040102010807070707" pitchFamily="18" charset="2"/>
      <p:regular r:id="rId35"/>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BAB4"/>
    <a:srgbClr val="FFE587"/>
    <a:srgbClr val="8ABFAE"/>
    <a:srgbClr val="BFDFFF"/>
    <a:srgbClr val="C2B991"/>
    <a:srgbClr val="FFEA81"/>
    <a:srgbClr val="FFF4BF"/>
    <a:srgbClr val="56A4E8"/>
    <a:srgbClr val="527268"/>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94331" autoAdjust="0"/>
  </p:normalViewPr>
  <p:slideViewPr>
    <p:cSldViewPr>
      <p:cViewPr varScale="1">
        <p:scale>
          <a:sx n="105" d="100"/>
          <a:sy n="105" d="100"/>
        </p:scale>
        <p:origin x="966"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4" d="100"/>
          <a:sy n="74" d="100"/>
        </p:scale>
        <p:origin x="-2172" y="-108"/>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dirty="0"/>
              <a:t>Quantex multi</a:t>
            </a:r>
            <a:r>
              <a:rPr lang="en-US" baseline="0" dirty="0"/>
              <a:t> Asset Fund</a:t>
            </a:r>
            <a:endParaRPr lang="en-US" dirty="0"/>
          </a:p>
        </c:rich>
      </c:tx>
      <c:layout>
        <c:manualLayout>
          <c:xMode val="edge"/>
          <c:yMode val="edge"/>
          <c:x val="0.21973950131233597"/>
          <c:y val="1.8749999999999999E-2"/>
        </c:manualLayout>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Herkömmliche Mischfonds</c:v>
                </c:pt>
              </c:strCache>
            </c:strRef>
          </c:tx>
          <c:spPr>
            <a:ln w="19050">
              <a:solidFill>
                <a:schemeClr val="bg1"/>
              </a:solidFill>
            </a:ln>
          </c:spPr>
          <c:dPt>
            <c:idx val="0"/>
            <c:bubble3D val="0"/>
            <c:spPr>
              <a:solidFill>
                <a:srgbClr val="92D050"/>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AB35-4F74-8FCE-BCCBF99EF71C}"/>
              </c:ext>
            </c:extLst>
          </c:dPt>
          <c:dPt>
            <c:idx val="1"/>
            <c:bubble3D val="0"/>
            <c:spPr>
              <a:solidFill>
                <a:schemeClr val="accent6"/>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AB35-4F74-8FCE-BCCBF99EF71C}"/>
              </c:ext>
            </c:extLst>
          </c:dPt>
          <c:dPt>
            <c:idx val="2"/>
            <c:bubble3D val="0"/>
            <c:spPr>
              <a:solidFill>
                <a:schemeClr val="bg2">
                  <a:lumMod val="90000"/>
                </a:schemeClr>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AB35-4F74-8FCE-BCCBF99EF71C}"/>
              </c:ext>
            </c:extLst>
          </c:dPt>
          <c:dPt>
            <c:idx val="3"/>
            <c:bubble3D val="0"/>
            <c:spPr>
              <a:solidFill>
                <a:schemeClr val="accent4"/>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AB35-4F74-8FCE-BCCBF99EF71C}"/>
              </c:ext>
            </c:extLst>
          </c:dPt>
          <c:dLbls>
            <c:dLbl>
              <c:idx val="0"/>
              <c:tx>
                <c:rich>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r>
                      <a:rPr lang="en-US" sz="1600" dirty="0"/>
                      <a:t>Equities </a:t>
                    </a:r>
                  </a:p>
                  <a:p>
                    <a:pPr>
                      <a:defRPr sz="1400">
                        <a:solidFill>
                          <a:schemeClr val="tx1">
                            <a:lumMod val="75000"/>
                            <a:lumOff val="25000"/>
                          </a:schemeClr>
                        </a:solidFill>
                        <a:latin typeface="Calibri Light" panose="020F0302020204030204" pitchFamily="34" charset="0"/>
                      </a:defRPr>
                    </a:pPr>
                    <a:r>
                      <a:rPr lang="en-US" sz="1600" dirty="0"/>
                      <a:t>45 – 55%</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ct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B35-4F74-8FCE-BCCBF99EF71C}"/>
                </c:ext>
              </c:extLst>
            </c:dLbl>
            <c:dLbl>
              <c:idx val="1"/>
              <c:layout>
                <c:manualLayout>
                  <c:x val="0.20194471784776902"/>
                  <c:y val="-0.19314493110236233"/>
                </c:manualLayout>
              </c:layout>
              <c:tx>
                <c:rich>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r>
                      <a:rPr lang="en-US" sz="1600" dirty="0"/>
                      <a:t>Commodities &amp;</a:t>
                    </a:r>
                    <a:r>
                      <a:rPr lang="en-US" sz="1600" baseline="0" dirty="0"/>
                      <a:t> Gold</a:t>
                    </a:r>
                  </a:p>
                  <a:p>
                    <a:pPr>
                      <a:defRPr sz="1400">
                        <a:solidFill>
                          <a:schemeClr val="tx1">
                            <a:lumMod val="75000"/>
                            <a:lumOff val="25000"/>
                          </a:schemeClr>
                        </a:solidFill>
                        <a:latin typeface="Calibri Light" panose="020F0302020204030204" pitchFamily="34" charset="0"/>
                      </a:defRPr>
                    </a:pPr>
                    <a:r>
                      <a:rPr lang="en-US" sz="1600" baseline="0" dirty="0"/>
                      <a:t>20 – 30%</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bestFit"/>
              <c:showLegendKey val="0"/>
              <c:showVal val="0"/>
              <c:showCatName val="1"/>
              <c:showSerName val="0"/>
              <c:showPercent val="0"/>
              <c:showBubbleSize val="0"/>
              <c:extLst>
                <c:ext xmlns:c15="http://schemas.microsoft.com/office/drawing/2012/chart" uri="{CE6537A1-D6FC-4f65-9D91-7224C49458BB}">
                  <c15:layout>
                    <c:manualLayout>
                      <c:w val="0.23841666666666667"/>
                      <c:h val="0.19246874999999999"/>
                    </c:manualLayout>
                  </c15:layout>
                  <c15:showDataLabelsRange val="0"/>
                </c:ext>
                <c:ext xmlns:c16="http://schemas.microsoft.com/office/drawing/2014/chart" uri="{C3380CC4-5D6E-409C-BE32-E72D297353CC}">
                  <c16:uniqueId val="{00000003-AB35-4F74-8FCE-BCCBF99EF71C}"/>
                </c:ext>
              </c:extLst>
            </c:dLbl>
            <c:dLbl>
              <c:idx val="2"/>
              <c:layout>
                <c:manualLayout>
                  <c:x val="0.19804158464566929"/>
                  <c:y val="0.24939517716535428"/>
                </c:manualLayout>
              </c:layout>
              <c:tx>
                <c:rich>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r>
                      <a:rPr lang="en-US" sz="1600" dirty="0"/>
                      <a:t>Fixed Income</a:t>
                    </a:r>
                  </a:p>
                  <a:p>
                    <a:pPr>
                      <a:defRPr sz="1400">
                        <a:solidFill>
                          <a:schemeClr val="tx1">
                            <a:lumMod val="75000"/>
                            <a:lumOff val="25000"/>
                          </a:schemeClr>
                        </a:solidFill>
                        <a:latin typeface="Calibri Light" panose="020F0302020204030204" pitchFamily="34" charset="0"/>
                      </a:defRPr>
                    </a:pPr>
                    <a:r>
                      <a:rPr lang="en-US" sz="1600" dirty="0"/>
                      <a:t>15 – 35%</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bestFit"/>
              <c:showLegendKey val="0"/>
              <c:showVal val="0"/>
              <c:showCatName val="1"/>
              <c:showSerName val="0"/>
              <c:showPercent val="0"/>
              <c:showBubbleSize val="0"/>
              <c:extLst>
                <c:ext xmlns:c15="http://schemas.microsoft.com/office/drawing/2012/chart" uri="{CE6537A1-D6FC-4f65-9D91-7224C49458BB}">
                  <c15:layout>
                    <c:manualLayout>
                      <c:w val="0.21922916666666664"/>
                      <c:h val="0.19246874999999999"/>
                    </c:manualLayout>
                  </c15:layout>
                  <c15:showDataLabelsRange val="0"/>
                </c:ext>
                <c:ext xmlns:c16="http://schemas.microsoft.com/office/drawing/2014/chart" uri="{C3380CC4-5D6E-409C-BE32-E72D297353CC}">
                  <c16:uniqueId val="{00000005-AB35-4F74-8FCE-BCCBF99EF71C}"/>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ctr"/>
              <c:showLegendKey val="0"/>
              <c:showVal val="0"/>
              <c:showCatName val="1"/>
              <c:showSerName val="0"/>
              <c:showPercent val="0"/>
              <c:showBubbleSize val="0"/>
              <c:extLst>
                <c:ext xmlns:c16="http://schemas.microsoft.com/office/drawing/2014/chart" uri="{C3380CC4-5D6E-409C-BE32-E72D297353CC}">
                  <c16:uniqueId val="{00000007-AB35-4F74-8FCE-BCCBF99EF71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ctr"/>
            <c:showLegendKey val="0"/>
            <c:showVal val="0"/>
            <c:showCatName val="1"/>
            <c:showSerName val="0"/>
            <c:showPercent val="0"/>
            <c:showBubbleSize val="0"/>
            <c:showLeaderLines val="0"/>
            <c:extLst>
              <c:ext xmlns:c15="http://schemas.microsoft.com/office/drawing/2012/chart" uri="{CE6537A1-D6FC-4f65-9D91-7224C49458BB}"/>
            </c:extLst>
          </c:dLbls>
          <c:cat>
            <c:strRef>
              <c:f>Tabelle1!$A$2:$A$5</c:f>
              <c:strCache>
                <c:ptCount val="3"/>
                <c:pt idx="0">
                  <c:v>Aktien
45 - 55%</c:v>
                </c:pt>
                <c:pt idx="1">
                  <c:v>Rohstoffe&amp;Gold
20 - 30%</c:v>
                </c:pt>
                <c:pt idx="2">
                  <c:v>Festverzinslich
15 - 35%</c:v>
                </c:pt>
              </c:strCache>
            </c:strRef>
          </c:cat>
          <c:val>
            <c:numRef>
              <c:f>Tabelle1!$B$2:$B$5</c:f>
              <c:numCache>
                <c:formatCode>General</c:formatCode>
                <c:ptCount val="4"/>
                <c:pt idx="0">
                  <c:v>50</c:v>
                </c:pt>
                <c:pt idx="1">
                  <c:v>25</c:v>
                </c:pt>
                <c:pt idx="2">
                  <c:v>25</c:v>
                </c:pt>
              </c:numCache>
            </c:numRef>
          </c:val>
          <c:extLst>
            <c:ext xmlns:c16="http://schemas.microsoft.com/office/drawing/2014/chart" uri="{C3380CC4-5D6E-409C-BE32-E72D297353CC}">
              <c16:uniqueId val="{00000008-AB35-4F74-8FCE-BCCBF99EF71C}"/>
            </c:ext>
          </c:extLst>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dirty="0"/>
              <a:t>Quantex multi</a:t>
            </a:r>
            <a:r>
              <a:rPr lang="en-US" baseline="0" dirty="0"/>
              <a:t> Asset Fund</a:t>
            </a:r>
            <a:endParaRPr lang="en-US" dirty="0"/>
          </a:p>
        </c:rich>
      </c:tx>
      <c:layout>
        <c:manualLayout>
          <c:xMode val="edge"/>
          <c:yMode val="edge"/>
          <c:x val="0.21973950131233597"/>
          <c:y val="1.8749999999999999E-2"/>
        </c:manualLayout>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Tabelle1!$B$1</c:f>
              <c:strCache>
                <c:ptCount val="1"/>
                <c:pt idx="0">
                  <c:v>Herkömmliche Mischfonds</c:v>
                </c:pt>
              </c:strCache>
            </c:strRef>
          </c:tx>
          <c:spPr>
            <a:ln w="19050">
              <a:solidFill>
                <a:schemeClr val="bg1"/>
              </a:solidFill>
            </a:ln>
          </c:spPr>
          <c:explosion val="1"/>
          <c:dPt>
            <c:idx val="0"/>
            <c:bubble3D val="0"/>
            <c:spPr>
              <a:solidFill>
                <a:srgbClr val="92D050"/>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BD9C-44DB-BC43-AB094FD4D4F5}"/>
              </c:ext>
            </c:extLst>
          </c:dPt>
          <c:dPt>
            <c:idx val="1"/>
            <c:bubble3D val="0"/>
            <c:spPr>
              <a:solidFill>
                <a:schemeClr val="accent6"/>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BD9C-44DB-BC43-AB094FD4D4F5}"/>
              </c:ext>
            </c:extLst>
          </c:dPt>
          <c:dPt>
            <c:idx val="2"/>
            <c:bubble3D val="0"/>
            <c:spPr>
              <a:solidFill>
                <a:schemeClr val="bg2">
                  <a:lumMod val="90000"/>
                </a:schemeClr>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BD9C-44DB-BC43-AB094FD4D4F5}"/>
              </c:ext>
            </c:extLst>
          </c:dPt>
          <c:dPt>
            <c:idx val="3"/>
            <c:bubble3D val="0"/>
            <c:spPr>
              <a:solidFill>
                <a:schemeClr val="accent4"/>
              </a:solidFill>
              <a:ln w="19050">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BD9C-44DB-BC43-AB094FD4D4F5}"/>
              </c:ext>
            </c:extLst>
          </c:dPt>
          <c:dLbls>
            <c:dLbl>
              <c:idx val="0"/>
              <c:tx>
                <c:rich>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r>
                      <a:rPr lang="en-US" sz="1600" dirty="0"/>
                      <a:t>Equities </a:t>
                    </a:r>
                  </a:p>
                  <a:p>
                    <a:pPr>
                      <a:defRPr sz="1400">
                        <a:solidFill>
                          <a:schemeClr val="tx1">
                            <a:lumMod val="75000"/>
                            <a:lumOff val="25000"/>
                          </a:schemeClr>
                        </a:solidFill>
                        <a:latin typeface="Calibri Light" panose="020F0302020204030204" pitchFamily="34" charset="0"/>
                      </a:defRPr>
                    </a:pPr>
                    <a:r>
                      <a:rPr lang="en-US" sz="1600" dirty="0"/>
                      <a:t>45 – 55%</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ctr"/>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9C-44DB-BC43-AB094FD4D4F5}"/>
                </c:ext>
              </c:extLst>
            </c:dLbl>
            <c:dLbl>
              <c:idx val="1"/>
              <c:layout>
                <c:manualLayout>
                  <c:x val="0.20194471784776902"/>
                  <c:y val="-0.19314493110236233"/>
                </c:manualLayout>
              </c:layout>
              <c:tx>
                <c:rich>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r>
                      <a:rPr lang="en-US" sz="1600" dirty="0"/>
                      <a:t>Commodities &amp;</a:t>
                    </a:r>
                    <a:r>
                      <a:rPr lang="en-US" sz="1600" baseline="0" dirty="0"/>
                      <a:t> Gold</a:t>
                    </a:r>
                  </a:p>
                  <a:p>
                    <a:pPr>
                      <a:defRPr sz="1400">
                        <a:solidFill>
                          <a:schemeClr val="tx1">
                            <a:lumMod val="75000"/>
                            <a:lumOff val="25000"/>
                          </a:schemeClr>
                        </a:solidFill>
                        <a:latin typeface="Calibri Light" panose="020F0302020204030204" pitchFamily="34" charset="0"/>
                      </a:defRPr>
                    </a:pPr>
                    <a:r>
                      <a:rPr lang="en-US" sz="1600" baseline="0" dirty="0"/>
                      <a:t>20 – 30%</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bestFit"/>
              <c:showLegendKey val="0"/>
              <c:showVal val="0"/>
              <c:showCatName val="1"/>
              <c:showSerName val="0"/>
              <c:showPercent val="0"/>
              <c:showBubbleSize val="0"/>
              <c:extLst>
                <c:ext xmlns:c15="http://schemas.microsoft.com/office/drawing/2012/chart" uri="{CE6537A1-D6FC-4f65-9D91-7224C49458BB}">
                  <c15:layout>
                    <c:manualLayout>
                      <c:w val="0.23841666666666667"/>
                      <c:h val="0.19246874999999999"/>
                    </c:manualLayout>
                  </c15:layout>
                  <c15:showDataLabelsRange val="0"/>
                </c:ext>
                <c:ext xmlns:c16="http://schemas.microsoft.com/office/drawing/2014/chart" uri="{C3380CC4-5D6E-409C-BE32-E72D297353CC}">
                  <c16:uniqueId val="{00000003-BD9C-44DB-BC43-AB094FD4D4F5}"/>
                </c:ext>
              </c:extLst>
            </c:dLbl>
            <c:dLbl>
              <c:idx val="2"/>
              <c:layout>
                <c:manualLayout>
                  <c:x val="0.19804158464566929"/>
                  <c:y val="0.24939517716535428"/>
                </c:manualLayout>
              </c:layout>
              <c:tx>
                <c:rich>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r>
                      <a:rPr lang="en-US" sz="1600" dirty="0"/>
                      <a:t>Fixed Income</a:t>
                    </a:r>
                  </a:p>
                  <a:p>
                    <a:pPr>
                      <a:defRPr sz="1400">
                        <a:solidFill>
                          <a:schemeClr val="tx1">
                            <a:lumMod val="75000"/>
                            <a:lumOff val="25000"/>
                          </a:schemeClr>
                        </a:solidFill>
                        <a:latin typeface="Calibri Light" panose="020F0302020204030204" pitchFamily="34" charset="0"/>
                      </a:defRPr>
                    </a:pPr>
                    <a:r>
                      <a:rPr lang="en-US" sz="1600" dirty="0"/>
                      <a:t>15 – 35%</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bestFit"/>
              <c:showLegendKey val="0"/>
              <c:showVal val="0"/>
              <c:showCatName val="1"/>
              <c:showSerName val="0"/>
              <c:showPercent val="0"/>
              <c:showBubbleSize val="0"/>
              <c:extLst>
                <c:ext xmlns:c15="http://schemas.microsoft.com/office/drawing/2012/chart" uri="{CE6537A1-D6FC-4f65-9D91-7224C49458BB}">
                  <c15:layout>
                    <c:manualLayout>
                      <c:w val="0.21922916666666664"/>
                      <c:h val="0.19246874999999999"/>
                    </c:manualLayout>
                  </c15:layout>
                  <c15:showDataLabelsRange val="0"/>
                </c:ext>
                <c:ext xmlns:c16="http://schemas.microsoft.com/office/drawing/2014/chart" uri="{C3380CC4-5D6E-409C-BE32-E72D297353CC}">
                  <c16:uniqueId val="{00000005-BD9C-44DB-BC43-AB094FD4D4F5}"/>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ctr"/>
              <c:showLegendKey val="0"/>
              <c:showVal val="0"/>
              <c:showCatName val="1"/>
              <c:showSerName val="0"/>
              <c:showPercent val="0"/>
              <c:showBubbleSize val="0"/>
              <c:extLst>
                <c:ext xmlns:c16="http://schemas.microsoft.com/office/drawing/2014/chart" uri="{C3380CC4-5D6E-409C-BE32-E72D297353CC}">
                  <c16:uniqueId val="{00000007-BD9C-44DB-BC43-AB094FD4D4F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tx1">
                        <a:lumMod val="75000"/>
                        <a:lumOff val="25000"/>
                      </a:schemeClr>
                    </a:solidFill>
                    <a:latin typeface="Calibri Light" panose="020F0302020204030204" pitchFamily="34" charset="0"/>
                    <a:ea typeface="+mn-ea"/>
                    <a:cs typeface="+mn-cs"/>
                  </a:defRPr>
                </a:pPr>
                <a:endParaRPr lang="de-DE"/>
              </a:p>
            </c:txPr>
            <c:dLblPos val="ctr"/>
            <c:showLegendKey val="0"/>
            <c:showVal val="0"/>
            <c:showCatName val="1"/>
            <c:showSerName val="0"/>
            <c:showPercent val="0"/>
            <c:showBubbleSize val="0"/>
            <c:showLeaderLines val="0"/>
            <c:extLst>
              <c:ext xmlns:c15="http://schemas.microsoft.com/office/drawing/2012/chart" uri="{CE6537A1-D6FC-4f65-9D91-7224C49458BB}"/>
            </c:extLst>
          </c:dLbls>
          <c:cat>
            <c:strRef>
              <c:f>Tabelle1!$A$2:$A$5</c:f>
              <c:strCache>
                <c:ptCount val="3"/>
                <c:pt idx="0">
                  <c:v>Aktien
45 - 55%</c:v>
                </c:pt>
                <c:pt idx="1">
                  <c:v>Rohstoffe&amp;Gold
20 - 30%</c:v>
                </c:pt>
                <c:pt idx="2">
                  <c:v>Festverzinslich
15 - 35%</c:v>
                </c:pt>
              </c:strCache>
            </c:strRef>
          </c:cat>
          <c:val>
            <c:numRef>
              <c:f>Tabelle1!$B$2:$B$5</c:f>
              <c:numCache>
                <c:formatCode>General</c:formatCode>
                <c:ptCount val="4"/>
                <c:pt idx="0">
                  <c:v>50</c:v>
                </c:pt>
                <c:pt idx="1">
                  <c:v>25</c:v>
                </c:pt>
                <c:pt idx="2">
                  <c:v>25</c:v>
                </c:pt>
              </c:numCache>
            </c:numRef>
          </c:val>
          <c:extLst>
            <c:ext xmlns:c16="http://schemas.microsoft.com/office/drawing/2014/chart" uri="{C3380CC4-5D6E-409C-BE32-E72D297353CC}">
              <c16:uniqueId val="{00000008-BD9C-44DB-BC43-AB094FD4D4F5}"/>
            </c:ext>
          </c:extLst>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Light" panose="020F0302020204030204" pitchFamily="34" charset="0"/>
                <a:ea typeface="+mn-ea"/>
                <a:cs typeface="+mn-cs"/>
              </a:defRPr>
            </a:pPr>
            <a:r>
              <a:rPr lang="de-CH" baseline="0" dirty="0">
                <a:latin typeface="Calibri Light" panose="020F0302020204030204" pitchFamily="34" charset="0"/>
              </a:rPr>
              <a:t>Net Performance in EUR</a:t>
            </a:r>
          </a:p>
          <a:p>
            <a:pPr>
              <a:defRPr>
                <a:latin typeface="Calibri Light" panose="020F0302020204030204" pitchFamily="34" charset="0"/>
              </a:defRPr>
            </a:pPr>
            <a:endParaRPr lang="de-CH" baseline="0" dirty="0">
              <a:latin typeface="Calibri Light" panose="020F0302020204030204" pitchFamily="34" charset="0"/>
            </a:endParaRPr>
          </a:p>
        </c:rich>
      </c:tx>
      <c:layout>
        <c:manualLayout>
          <c:xMode val="edge"/>
          <c:yMode val="edge"/>
          <c:x val="0.29398727776685779"/>
          <c:y val="8.113012081655325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Light" panose="020F0302020204030204" pitchFamily="34" charset="0"/>
              <a:ea typeface="+mn-ea"/>
              <a:cs typeface="+mn-cs"/>
            </a:defRPr>
          </a:pPr>
          <a:endParaRPr lang="de-D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Tabelle1!$B$1</c:f>
              <c:strCache>
                <c:ptCount val="1"/>
                <c:pt idx="0">
                  <c:v>Bloomberg World</c:v>
                </c:pt>
              </c:strCache>
            </c:strRef>
          </c:tx>
          <c:spPr>
            <a:solidFill>
              <a:schemeClr val="tx1">
                <a:lumMod val="75000"/>
                <a:lumOff val="25000"/>
              </a:schemeClr>
            </a:solidFill>
            <a:ln>
              <a:noFill/>
            </a:ln>
            <a:effectLst/>
            <a:sp3d/>
          </c:spPr>
          <c:invertIfNegative val="0"/>
          <c:dLbls>
            <c:dLbl>
              <c:idx val="0"/>
              <c:layout>
                <c:manualLayout>
                  <c:x val="-5.7307021238192646E-3"/>
                  <c:y val="8.6499802780449656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BD4-4B85-9D0E-81794B7C0DAE}"/>
                </c:ext>
              </c:extLst>
            </c:dLbl>
            <c:dLbl>
              <c:idx val="1"/>
              <c:layout>
                <c:manualLayout>
                  <c:x val="1.9102340412730883E-3"/>
                  <c:y val="-2.74636873827927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BD4-4B85-9D0E-81794B7C0DAE}"/>
                </c:ext>
              </c:extLst>
            </c:dLbl>
            <c:dLbl>
              <c:idx val="2"/>
              <c:layout>
                <c:manualLayout>
                  <c:x val="-3.8204680825462464E-3"/>
                  <c:y val="-2.74636873827932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D4-4B85-9D0E-81794B7C0DAE}"/>
                </c:ext>
              </c:extLst>
            </c:dLbl>
            <c:dLbl>
              <c:idx val="3"/>
              <c:layout>
                <c:manualLayout>
                  <c:x val="-7.6409361650923531E-3"/>
                  <c:y val="-2.74636873827937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D4-4B85-9D0E-81794B7C0DA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Calibri Light" panose="020F030202020403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YTD</c:v>
                </c:pt>
                <c:pt idx="1">
                  <c:v>3 years</c:v>
                </c:pt>
                <c:pt idx="2">
                  <c:v>5 years</c:v>
                </c:pt>
                <c:pt idx="3">
                  <c:v>10 years</c:v>
                </c:pt>
                <c:pt idx="4">
                  <c:v>Since Inception</c:v>
                </c:pt>
              </c:strCache>
            </c:strRef>
          </c:cat>
          <c:val>
            <c:numRef>
              <c:f>Tabelle1!$B$2:$B$6</c:f>
              <c:numCache>
                <c:formatCode>0.0%</c:formatCode>
                <c:ptCount val="5"/>
                <c:pt idx="0">
                  <c:v>4.1000000000000002E-2</c:v>
                </c:pt>
                <c:pt idx="1">
                  <c:v>0.53900000000000003</c:v>
                </c:pt>
                <c:pt idx="2">
                  <c:v>0.85899999999999999</c:v>
                </c:pt>
                <c:pt idx="3">
                  <c:v>1.8959999999999999</c:v>
                </c:pt>
                <c:pt idx="4">
                  <c:v>4.25</c:v>
                </c:pt>
              </c:numCache>
            </c:numRef>
          </c:val>
          <c:extLst>
            <c:ext xmlns:c16="http://schemas.microsoft.com/office/drawing/2014/chart" uri="{C3380CC4-5D6E-409C-BE32-E72D297353CC}">
              <c16:uniqueId val="{00000004-2BD4-4B85-9D0E-81794B7C0DAE}"/>
            </c:ext>
          </c:extLst>
        </c:ser>
        <c:ser>
          <c:idx val="1"/>
          <c:order val="1"/>
          <c:tx>
            <c:strRef>
              <c:f>Tabelle1!$C$1</c:f>
              <c:strCache>
                <c:ptCount val="1"/>
                <c:pt idx="0">
                  <c:v>Quantex Global Value</c:v>
                </c:pt>
              </c:strCache>
            </c:strRef>
          </c:tx>
          <c:spPr>
            <a:solidFill>
              <a:schemeClr val="accent5">
                <a:lumMod val="40000"/>
                <a:lumOff val="60000"/>
              </a:schemeClr>
            </a:solidFill>
            <a:ln>
              <a:noFill/>
            </a:ln>
            <a:effectLst/>
            <a:sp3d/>
          </c:spPr>
          <c:invertIfNegative val="0"/>
          <c:dLbls>
            <c:dLbl>
              <c:idx val="0"/>
              <c:layout>
                <c:manualLayout>
                  <c:x val="2.3788279886890078E-2"/>
                  <c:y val="2.1624950685042513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D4-4B85-9D0E-81794B7C0DAE}"/>
                </c:ext>
              </c:extLst>
            </c:dLbl>
            <c:dLbl>
              <c:idx val="1"/>
              <c:layout>
                <c:manualLayout>
                  <c:x val="3.9935623608687805E-2"/>
                  <c:y val="-6.250043249901390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BD4-4B85-9D0E-81794B7C0DAE}"/>
                </c:ext>
              </c:extLst>
            </c:dLbl>
            <c:dLbl>
              <c:idx val="2"/>
              <c:layout>
                <c:manualLayout>
                  <c:x val="2.3442181577522411E-2"/>
                  <c:y val="-6.250043249901390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BD4-4B85-9D0E-81794B7C0DAE}"/>
                </c:ext>
              </c:extLst>
            </c:dLbl>
            <c:dLbl>
              <c:idx val="3"/>
              <c:layout>
                <c:manualLayout>
                  <c:x val="8.3332831959569212E-3"/>
                  <c:y val="-1.13641278397885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BD4-4B85-9D0E-81794B7C0DA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Calibri Light" panose="020F030202020403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YTD</c:v>
                </c:pt>
                <c:pt idx="1">
                  <c:v>3 years</c:v>
                </c:pt>
                <c:pt idx="2">
                  <c:v>5 years</c:v>
                </c:pt>
                <c:pt idx="3">
                  <c:v>10 years</c:v>
                </c:pt>
                <c:pt idx="4">
                  <c:v>Since Inception</c:v>
                </c:pt>
              </c:strCache>
            </c:strRef>
          </c:cat>
          <c:val>
            <c:numRef>
              <c:f>Tabelle1!$C$2:$C$6</c:f>
              <c:numCache>
                <c:formatCode>0.0%</c:formatCode>
                <c:ptCount val="5"/>
                <c:pt idx="0">
                  <c:v>5.0999999999999997E-2</c:v>
                </c:pt>
                <c:pt idx="1">
                  <c:v>0.33200000000000002</c:v>
                </c:pt>
                <c:pt idx="2">
                  <c:v>1.2709999999999999</c:v>
                </c:pt>
                <c:pt idx="3">
                  <c:v>2.4329999999999998</c:v>
                </c:pt>
                <c:pt idx="4">
                  <c:v>6.7930000000000001</c:v>
                </c:pt>
              </c:numCache>
            </c:numRef>
          </c:val>
          <c:extLst>
            <c:ext xmlns:c16="http://schemas.microsoft.com/office/drawing/2014/chart" uri="{C3380CC4-5D6E-409C-BE32-E72D297353CC}">
              <c16:uniqueId val="{00000009-2BD4-4B85-9D0E-81794B7C0DAE}"/>
            </c:ext>
          </c:extLst>
        </c:ser>
        <c:dLbls>
          <c:showLegendKey val="0"/>
          <c:showVal val="0"/>
          <c:showCatName val="0"/>
          <c:showSerName val="0"/>
          <c:showPercent val="0"/>
          <c:showBubbleSize val="0"/>
        </c:dLbls>
        <c:gapWidth val="150"/>
        <c:shape val="box"/>
        <c:axId val="340322223"/>
        <c:axId val="340318895"/>
        <c:axId val="0"/>
      </c:bar3DChart>
      <c:catAx>
        <c:axId val="34032222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Light" panose="020F0302020204030204" pitchFamily="34" charset="0"/>
                <a:ea typeface="+mn-ea"/>
                <a:cs typeface="+mn-cs"/>
              </a:defRPr>
            </a:pPr>
            <a:endParaRPr lang="de-DE"/>
          </a:p>
        </c:txPr>
        <c:crossAx val="340318895"/>
        <c:crosses val="autoZero"/>
        <c:auto val="1"/>
        <c:lblAlgn val="ctr"/>
        <c:lblOffset val="100"/>
        <c:noMultiLvlLbl val="0"/>
      </c:catAx>
      <c:valAx>
        <c:axId val="340318895"/>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40322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Light" panose="020F0302020204030204" pitchFamily="34" charset="0"/>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8395"/>
          </a:xfrm>
          <a:prstGeom prst="rect">
            <a:avLst/>
          </a:prstGeom>
        </p:spPr>
        <p:txBody>
          <a:bodyPr vert="horz" lIns="91423" tIns="45711" rIns="91423" bIns="45711" rtlCol="0"/>
          <a:lstStyle>
            <a:lvl1pPr algn="l">
              <a:defRPr sz="1200"/>
            </a:lvl1pPr>
          </a:lstStyle>
          <a:p>
            <a:endParaRPr lang="de-CH"/>
          </a:p>
        </p:txBody>
      </p:sp>
      <p:sp>
        <p:nvSpPr>
          <p:cNvPr id="3" name="Datumsplatzhalter 2"/>
          <p:cNvSpPr>
            <a:spLocks noGrp="1"/>
          </p:cNvSpPr>
          <p:nvPr>
            <p:ph type="dt" sz="quarter" idx="1"/>
          </p:nvPr>
        </p:nvSpPr>
        <p:spPr>
          <a:xfrm>
            <a:off x="3849688" y="0"/>
            <a:ext cx="2946400" cy="498395"/>
          </a:xfrm>
          <a:prstGeom prst="rect">
            <a:avLst/>
          </a:prstGeom>
        </p:spPr>
        <p:txBody>
          <a:bodyPr vert="horz" lIns="91423" tIns="45711" rIns="91423" bIns="45711" rtlCol="0"/>
          <a:lstStyle>
            <a:lvl1pPr algn="r">
              <a:defRPr sz="1200"/>
            </a:lvl1pPr>
          </a:lstStyle>
          <a:p>
            <a:fld id="{263B0918-200B-4B20-94DB-C4BACC6E1E46}" type="datetimeFigureOut">
              <a:rPr lang="de-CH" smtClean="0"/>
              <a:t>13.10.2025</a:t>
            </a:fld>
            <a:endParaRPr lang="de-CH"/>
          </a:p>
        </p:txBody>
      </p:sp>
      <p:sp>
        <p:nvSpPr>
          <p:cNvPr id="4" name="Fußzeilenplatzhalter 3"/>
          <p:cNvSpPr>
            <a:spLocks noGrp="1"/>
          </p:cNvSpPr>
          <p:nvPr>
            <p:ph type="ftr" sz="quarter" idx="2"/>
          </p:nvPr>
        </p:nvSpPr>
        <p:spPr>
          <a:xfrm>
            <a:off x="0" y="9429831"/>
            <a:ext cx="2946400" cy="498395"/>
          </a:xfrm>
          <a:prstGeom prst="rect">
            <a:avLst/>
          </a:prstGeom>
        </p:spPr>
        <p:txBody>
          <a:bodyPr vert="horz" lIns="91423" tIns="45711" rIns="91423" bIns="45711" rtlCol="0" anchor="b"/>
          <a:lstStyle>
            <a:lvl1pPr algn="l">
              <a:defRPr sz="1200"/>
            </a:lvl1pPr>
          </a:lstStyle>
          <a:p>
            <a:endParaRPr lang="de-CH"/>
          </a:p>
        </p:txBody>
      </p:sp>
      <p:sp>
        <p:nvSpPr>
          <p:cNvPr id="5" name="Foliennummernplatzhalter 4"/>
          <p:cNvSpPr>
            <a:spLocks noGrp="1"/>
          </p:cNvSpPr>
          <p:nvPr>
            <p:ph type="sldNum" sz="quarter" idx="3"/>
          </p:nvPr>
        </p:nvSpPr>
        <p:spPr>
          <a:xfrm>
            <a:off x="3849688" y="9429831"/>
            <a:ext cx="2946400" cy="498395"/>
          </a:xfrm>
          <a:prstGeom prst="rect">
            <a:avLst/>
          </a:prstGeom>
        </p:spPr>
        <p:txBody>
          <a:bodyPr vert="horz" lIns="91423" tIns="45711" rIns="91423" bIns="45711" rtlCol="0" anchor="b"/>
          <a:lstStyle>
            <a:lvl1pPr algn="r">
              <a:defRPr sz="1200"/>
            </a:lvl1pPr>
          </a:lstStyle>
          <a:p>
            <a:fld id="{14348991-9979-4A47-8626-A7B4C369B8E7}" type="slidenum">
              <a:rPr lang="de-CH" smtClean="0"/>
              <a:t>‹Nr.›</a:t>
            </a:fld>
            <a:endParaRPr lang="de-CH"/>
          </a:p>
        </p:txBody>
      </p:sp>
    </p:spTree>
    <p:extLst>
      <p:ext uri="{BB962C8B-B14F-4D97-AF65-F5344CB8AC3E}">
        <p14:creationId xmlns:p14="http://schemas.microsoft.com/office/powerpoint/2010/main" val="554716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 y="6"/>
            <a:ext cx="2946400" cy="496966"/>
          </a:xfrm>
          <a:prstGeom prst="rect">
            <a:avLst/>
          </a:prstGeom>
        </p:spPr>
        <p:txBody>
          <a:bodyPr vert="horz" lIns="90264" tIns="45135" rIns="90264" bIns="45135" rtlCol="0"/>
          <a:lstStyle>
            <a:lvl1pPr algn="l" fontAlgn="auto">
              <a:spcBef>
                <a:spcPts val="0"/>
              </a:spcBef>
              <a:spcAft>
                <a:spcPts val="0"/>
              </a:spcAft>
              <a:defRPr sz="1100">
                <a:latin typeface="+mn-lt"/>
              </a:defRPr>
            </a:lvl1pPr>
          </a:lstStyle>
          <a:p>
            <a:pPr>
              <a:defRPr/>
            </a:pPr>
            <a:endParaRPr lang="de-CH"/>
          </a:p>
        </p:txBody>
      </p:sp>
      <p:sp>
        <p:nvSpPr>
          <p:cNvPr id="3" name="Datumsplatzhalter 2"/>
          <p:cNvSpPr>
            <a:spLocks noGrp="1"/>
          </p:cNvSpPr>
          <p:nvPr>
            <p:ph type="dt" idx="1"/>
          </p:nvPr>
        </p:nvSpPr>
        <p:spPr>
          <a:xfrm>
            <a:off x="3849698" y="6"/>
            <a:ext cx="2946400" cy="496966"/>
          </a:xfrm>
          <a:prstGeom prst="rect">
            <a:avLst/>
          </a:prstGeom>
        </p:spPr>
        <p:txBody>
          <a:bodyPr vert="horz" lIns="90264" tIns="45135" rIns="90264" bIns="45135" rtlCol="0"/>
          <a:lstStyle>
            <a:lvl1pPr algn="r" fontAlgn="auto">
              <a:spcBef>
                <a:spcPts val="0"/>
              </a:spcBef>
              <a:spcAft>
                <a:spcPts val="0"/>
              </a:spcAft>
              <a:defRPr sz="1100" smtClean="0">
                <a:latin typeface="+mn-lt"/>
              </a:defRPr>
            </a:lvl1pPr>
          </a:lstStyle>
          <a:p>
            <a:pPr>
              <a:defRPr/>
            </a:pPr>
            <a:fld id="{D77FC3F4-2B91-438C-9566-79B34AFACA2A}" type="datetimeFigureOut">
              <a:rPr lang="de-CH"/>
              <a:pPr>
                <a:defRPr/>
              </a:pPr>
              <a:t>13.10.2025</a:t>
            </a:fld>
            <a:endParaRPr lang="de-CH"/>
          </a:p>
        </p:txBody>
      </p:sp>
      <p:sp>
        <p:nvSpPr>
          <p:cNvPr id="4" name="Folienbildplatzhalter 3"/>
          <p:cNvSpPr>
            <a:spLocks noGrp="1" noRot="1" noChangeAspect="1"/>
          </p:cNvSpPr>
          <p:nvPr>
            <p:ph type="sldImg" idx="2"/>
          </p:nvPr>
        </p:nvSpPr>
        <p:spPr>
          <a:xfrm>
            <a:off x="915988" y="742950"/>
            <a:ext cx="4965700" cy="3725863"/>
          </a:xfrm>
          <a:prstGeom prst="rect">
            <a:avLst/>
          </a:prstGeom>
          <a:noFill/>
          <a:ln w="12700">
            <a:solidFill>
              <a:prstClr val="black"/>
            </a:solidFill>
          </a:ln>
        </p:spPr>
        <p:txBody>
          <a:bodyPr vert="horz" lIns="90264" tIns="45135" rIns="90264" bIns="45135" rtlCol="0" anchor="ctr"/>
          <a:lstStyle/>
          <a:p>
            <a:pPr lvl="0"/>
            <a:endParaRPr lang="de-CH" noProof="0"/>
          </a:p>
        </p:txBody>
      </p:sp>
      <p:sp>
        <p:nvSpPr>
          <p:cNvPr id="5" name="Notizenplatzhalter 4"/>
          <p:cNvSpPr>
            <a:spLocks noGrp="1"/>
          </p:cNvSpPr>
          <p:nvPr>
            <p:ph type="body" sz="quarter" idx="3"/>
          </p:nvPr>
        </p:nvSpPr>
        <p:spPr>
          <a:xfrm>
            <a:off x="679465" y="4715640"/>
            <a:ext cx="5438775" cy="4467939"/>
          </a:xfrm>
          <a:prstGeom prst="rect">
            <a:avLst/>
          </a:prstGeom>
        </p:spPr>
        <p:txBody>
          <a:bodyPr vert="horz" lIns="90264" tIns="45135" rIns="90264" bIns="4513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sp>
        <p:nvSpPr>
          <p:cNvPr id="6" name="Fußzeilenplatzhalter 5"/>
          <p:cNvSpPr>
            <a:spLocks noGrp="1"/>
          </p:cNvSpPr>
          <p:nvPr>
            <p:ph type="ftr" sz="quarter" idx="4"/>
          </p:nvPr>
        </p:nvSpPr>
        <p:spPr>
          <a:xfrm>
            <a:off x="4" y="9429679"/>
            <a:ext cx="2946400" cy="496965"/>
          </a:xfrm>
          <a:prstGeom prst="rect">
            <a:avLst/>
          </a:prstGeom>
        </p:spPr>
        <p:txBody>
          <a:bodyPr vert="horz" lIns="90264" tIns="45135" rIns="90264" bIns="45135" rtlCol="0" anchor="b"/>
          <a:lstStyle>
            <a:lvl1pPr algn="l" fontAlgn="auto">
              <a:spcBef>
                <a:spcPts val="0"/>
              </a:spcBef>
              <a:spcAft>
                <a:spcPts val="0"/>
              </a:spcAft>
              <a:defRPr sz="1100">
                <a:latin typeface="+mn-lt"/>
              </a:defRPr>
            </a:lvl1pPr>
          </a:lstStyle>
          <a:p>
            <a:pPr>
              <a:defRPr/>
            </a:pPr>
            <a:endParaRPr lang="de-CH"/>
          </a:p>
        </p:txBody>
      </p:sp>
      <p:sp>
        <p:nvSpPr>
          <p:cNvPr id="7" name="Foliennummernplatzhalter 6"/>
          <p:cNvSpPr>
            <a:spLocks noGrp="1"/>
          </p:cNvSpPr>
          <p:nvPr>
            <p:ph type="sldNum" sz="quarter" idx="5"/>
          </p:nvPr>
        </p:nvSpPr>
        <p:spPr>
          <a:xfrm>
            <a:off x="3849698" y="9429679"/>
            <a:ext cx="2946400" cy="496965"/>
          </a:xfrm>
          <a:prstGeom prst="rect">
            <a:avLst/>
          </a:prstGeom>
        </p:spPr>
        <p:txBody>
          <a:bodyPr vert="horz" lIns="90264" tIns="45135" rIns="90264" bIns="45135" rtlCol="0" anchor="b"/>
          <a:lstStyle>
            <a:lvl1pPr algn="r" fontAlgn="auto">
              <a:spcBef>
                <a:spcPts val="0"/>
              </a:spcBef>
              <a:spcAft>
                <a:spcPts val="0"/>
              </a:spcAft>
              <a:defRPr sz="1100" smtClean="0">
                <a:latin typeface="+mn-lt"/>
              </a:defRPr>
            </a:lvl1pPr>
          </a:lstStyle>
          <a:p>
            <a:pPr>
              <a:defRPr/>
            </a:pPr>
            <a:fld id="{280ECC69-CDF7-47D7-91D9-5CD61B8BE708}" type="slidenum">
              <a:rPr lang="de-CH"/>
              <a:pPr>
                <a:defRPr/>
              </a:pPr>
              <a:t>‹Nr.›</a:t>
            </a:fld>
            <a:endParaRPr lang="de-CH"/>
          </a:p>
        </p:txBody>
      </p:sp>
    </p:spTree>
    <p:extLst>
      <p:ext uri="{BB962C8B-B14F-4D97-AF65-F5344CB8AC3E}">
        <p14:creationId xmlns:p14="http://schemas.microsoft.com/office/powerpoint/2010/main" val="182671425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pPr>
              <a:defRPr/>
            </a:pPr>
            <a:fld id="{280ECC69-CDF7-47D7-91D9-5CD61B8BE708}" type="slidenum">
              <a:rPr lang="de-CH" smtClean="0"/>
              <a:pPr>
                <a:defRPr/>
              </a:pPr>
              <a:t>10</a:t>
            </a:fld>
            <a:endParaRPr lang="de-CH"/>
          </a:p>
        </p:txBody>
      </p:sp>
    </p:spTree>
    <p:extLst>
      <p:ext uri="{BB962C8B-B14F-4D97-AF65-F5344CB8AC3E}">
        <p14:creationId xmlns:p14="http://schemas.microsoft.com/office/powerpoint/2010/main" val="15104182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3.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 Quantex Commodity Fund">
    <p:spTree>
      <p:nvGrpSpPr>
        <p:cNvPr id="1" name=""/>
        <p:cNvGrpSpPr/>
        <p:nvPr/>
      </p:nvGrpSpPr>
      <p:grpSpPr>
        <a:xfrm>
          <a:off x="0" y="0"/>
          <a:ext cx="0" cy="0"/>
          <a:chOff x="0" y="0"/>
          <a:chExt cx="0" cy="0"/>
        </a:xfrm>
      </p:grpSpPr>
      <p:sp>
        <p:nvSpPr>
          <p:cNvPr id="4" name="Textfeld 9"/>
          <p:cNvSpPr txBox="1">
            <a:spLocks/>
          </p:cNvSpPr>
          <p:nvPr userDrawn="1"/>
        </p:nvSpPr>
        <p:spPr>
          <a:xfrm>
            <a:off x="404813" y="5373688"/>
            <a:ext cx="8342312" cy="1079500"/>
          </a:xfrm>
          <a:prstGeom prst="rect">
            <a:avLst/>
          </a:prstGeom>
          <a:solidFill>
            <a:srgbClr val="C1BCA4"/>
          </a:solidFill>
          <a:ln>
            <a:noFill/>
          </a:ln>
        </p:spPr>
        <p:txBody>
          <a:bodyPr>
            <a:spAutoFit/>
          </a:bodyPr>
          <a:lstStyle/>
          <a:p>
            <a:pPr fontAlgn="auto">
              <a:spcBef>
                <a:spcPts val="0"/>
              </a:spcBef>
              <a:spcAft>
                <a:spcPts val="0"/>
              </a:spcAft>
              <a:defRPr/>
            </a:pPr>
            <a:endParaRPr lang="de-CH" dirty="0">
              <a:latin typeface="+mn-lt"/>
            </a:endParaRPr>
          </a:p>
        </p:txBody>
      </p:sp>
      <p:grpSp>
        <p:nvGrpSpPr>
          <p:cNvPr id="5" name="Gruppieren 10"/>
          <p:cNvGrpSpPr>
            <a:grpSpLocks/>
          </p:cNvGrpSpPr>
          <p:nvPr userDrawn="1"/>
        </p:nvGrpSpPr>
        <p:grpSpPr bwMode="auto">
          <a:xfrm>
            <a:off x="404813" y="1308100"/>
            <a:ext cx="8342312" cy="3810000"/>
            <a:chOff x="405123" y="1308652"/>
            <a:chExt cx="8342099" cy="3809055"/>
          </a:xfrm>
        </p:grpSpPr>
        <p:pic>
          <p:nvPicPr>
            <p:cNvPr id="6" name="Picture 2" descr="C:\Users\cle\Desktop\Fotalia\Fotolia_38375630_XL.jpg"/>
            <p:cNvPicPr>
              <a:picLocks noChangeAspect="1" noChangeArrowheads="1"/>
            </p:cNvPicPr>
            <p:nvPr userDrawn="1"/>
          </p:nvPicPr>
          <p:blipFill>
            <a:blip r:embed="rId2"/>
            <a:srcRect l="44626" r="27025"/>
            <a:stretch>
              <a:fillRect/>
            </a:stretch>
          </p:blipFill>
          <p:spPr bwMode="auto">
            <a:xfrm>
              <a:off x="7127222" y="1308652"/>
              <a:ext cx="1620000" cy="3809055"/>
            </a:xfrm>
            <a:prstGeom prst="rect">
              <a:avLst/>
            </a:prstGeom>
            <a:noFill/>
            <a:ln w="9525">
              <a:noFill/>
              <a:miter lim="800000"/>
              <a:headEnd/>
              <a:tailEnd/>
            </a:ln>
          </p:spPr>
        </p:pic>
        <p:pic>
          <p:nvPicPr>
            <p:cNvPr id="7" name="Picture 4" descr="C:\Users\cle\Desktop\Fotalia\Fotolia_38307861_L.jpg"/>
            <p:cNvPicPr>
              <a:picLocks noChangeAspect="1" noChangeArrowheads="1"/>
            </p:cNvPicPr>
            <p:nvPr userDrawn="1"/>
          </p:nvPicPr>
          <p:blipFill>
            <a:blip r:embed="rId3"/>
            <a:srcRect l="55777" r="14626" b="720"/>
            <a:stretch>
              <a:fillRect/>
            </a:stretch>
          </p:blipFill>
          <p:spPr bwMode="auto">
            <a:xfrm>
              <a:off x="3775697" y="1312518"/>
              <a:ext cx="1620000" cy="3802782"/>
            </a:xfrm>
            <a:prstGeom prst="rect">
              <a:avLst/>
            </a:prstGeom>
            <a:noFill/>
            <a:ln w="9525">
              <a:noFill/>
              <a:miter lim="800000"/>
              <a:headEnd/>
              <a:tailEnd/>
            </a:ln>
          </p:spPr>
        </p:pic>
        <p:pic>
          <p:nvPicPr>
            <p:cNvPr id="8" name="Picture 5" descr="C:\Users\cle\Desktop\Fotalia\Fotolia_33840850_L.jpg"/>
            <p:cNvPicPr>
              <a:picLocks noChangeAspect="1" noChangeArrowheads="1"/>
            </p:cNvPicPr>
            <p:nvPr userDrawn="1"/>
          </p:nvPicPr>
          <p:blipFill>
            <a:blip r:embed="rId4"/>
            <a:srcRect l="42853" t="26427" r="40152" b="16878"/>
            <a:stretch>
              <a:fillRect/>
            </a:stretch>
          </p:blipFill>
          <p:spPr bwMode="auto">
            <a:xfrm>
              <a:off x="5446348" y="1312518"/>
              <a:ext cx="1620000" cy="3802781"/>
            </a:xfrm>
            <a:prstGeom prst="rect">
              <a:avLst/>
            </a:prstGeom>
            <a:noFill/>
            <a:ln w="9525">
              <a:noFill/>
              <a:miter lim="800000"/>
              <a:headEnd/>
              <a:tailEnd/>
            </a:ln>
          </p:spPr>
        </p:pic>
        <p:pic>
          <p:nvPicPr>
            <p:cNvPr id="9" name="Picture 7" descr="C:\Users\cle\Desktop\Fotalia\Fotolia_28410081_XL.jpg"/>
            <p:cNvPicPr>
              <a:picLocks noChangeAspect="1" noChangeArrowheads="1"/>
            </p:cNvPicPr>
            <p:nvPr userDrawn="1"/>
          </p:nvPicPr>
          <p:blipFill>
            <a:blip r:embed="rId5"/>
            <a:srcRect l="37810" r="30135"/>
            <a:stretch>
              <a:fillRect/>
            </a:stretch>
          </p:blipFill>
          <p:spPr bwMode="auto">
            <a:xfrm>
              <a:off x="405123" y="1312518"/>
              <a:ext cx="1620000" cy="3790201"/>
            </a:xfrm>
            <a:prstGeom prst="rect">
              <a:avLst/>
            </a:prstGeom>
            <a:noFill/>
            <a:ln w="9525">
              <a:noFill/>
              <a:miter lim="800000"/>
              <a:headEnd/>
              <a:tailEnd/>
            </a:ln>
          </p:spPr>
        </p:pic>
        <p:pic>
          <p:nvPicPr>
            <p:cNvPr id="10" name="Picture 8" descr="C:\Users\cle\Desktop\Fotalia\911696a3e8.jpg"/>
            <p:cNvPicPr>
              <a:picLocks noChangeAspect="1" noChangeArrowheads="1"/>
            </p:cNvPicPr>
            <p:nvPr userDrawn="1"/>
          </p:nvPicPr>
          <p:blipFill>
            <a:blip r:embed="rId6"/>
            <a:srcRect l="50790" r="27951" b="1811"/>
            <a:stretch>
              <a:fillRect/>
            </a:stretch>
          </p:blipFill>
          <p:spPr bwMode="auto">
            <a:xfrm>
              <a:off x="2089022" y="1312518"/>
              <a:ext cx="1620000" cy="3797122"/>
            </a:xfrm>
            <a:prstGeom prst="rect">
              <a:avLst/>
            </a:prstGeom>
            <a:noFill/>
            <a:ln w="9525">
              <a:noFill/>
              <a:miter lim="800000"/>
              <a:headEnd/>
              <a:tailEnd/>
            </a:ln>
          </p:spPr>
        </p:pic>
      </p:grpSp>
      <p:sp>
        <p:nvSpPr>
          <p:cNvPr id="2" name="Titel 1"/>
          <p:cNvSpPr>
            <a:spLocks noGrp="1"/>
          </p:cNvSpPr>
          <p:nvPr>
            <p:ph type="title"/>
          </p:nvPr>
        </p:nvSpPr>
        <p:spPr/>
        <p:txBody>
          <a:bodyPr/>
          <a:lstStyle>
            <a:lvl1pPr>
              <a:defRPr sz="3200"/>
            </a:lvl1pPr>
          </a:lstStyle>
          <a:p>
            <a:r>
              <a:rPr lang="en-US" dirty="0"/>
              <a:t>Titelmasterformat durch Klicken bearbeiten</a:t>
            </a:r>
            <a:endParaRPr lang="de-CH" dirty="0"/>
          </a:p>
        </p:txBody>
      </p:sp>
      <p:sp>
        <p:nvSpPr>
          <p:cNvPr id="3" name="Untertitel 2"/>
          <p:cNvSpPr>
            <a:spLocks noGrp="1"/>
          </p:cNvSpPr>
          <p:nvPr>
            <p:ph type="subTitle" idx="1"/>
          </p:nvPr>
        </p:nvSpPr>
        <p:spPr>
          <a:xfrm>
            <a:off x="0" y="5733256"/>
            <a:ext cx="9153262" cy="1124744"/>
          </a:xfrm>
          <a:prstGeom prst="rect">
            <a:avLst/>
          </a:prstGeom>
        </p:spPr>
        <p:txBody>
          <a:bodyPr>
            <a:normAutofit/>
          </a:bodyPr>
          <a:lstStyle>
            <a:lvl1pPr marL="0" indent="0" algn="ctr">
              <a:buNone/>
              <a:defRPr sz="1800">
                <a:latin typeface="TheSans B3 Light" pitchFamily="50" charset="0"/>
              </a:defRPr>
            </a:lvl1pPr>
          </a:lstStyle>
          <a:p>
            <a:r>
              <a:rPr lang="de-DE" dirty="0"/>
              <a:t>Formatvorlage des Untertitelmasters durch Klicken bearbeiten</a:t>
            </a:r>
            <a:endParaRPr lang="de-CH"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seite Quantex Commodity Fund">
    <p:spTree>
      <p:nvGrpSpPr>
        <p:cNvPr id="1" name=""/>
        <p:cNvGrpSpPr/>
        <p:nvPr/>
      </p:nvGrpSpPr>
      <p:grpSpPr>
        <a:xfrm>
          <a:off x="0" y="0"/>
          <a:ext cx="0" cy="0"/>
          <a:chOff x="0" y="0"/>
          <a:chExt cx="0" cy="0"/>
        </a:xfrm>
      </p:grpSpPr>
      <p:sp>
        <p:nvSpPr>
          <p:cNvPr id="4" name="Textfeld 9"/>
          <p:cNvSpPr txBox="1">
            <a:spLocks/>
          </p:cNvSpPr>
          <p:nvPr userDrawn="1"/>
        </p:nvSpPr>
        <p:spPr>
          <a:xfrm>
            <a:off x="404813" y="5373688"/>
            <a:ext cx="8342312" cy="369332"/>
          </a:xfrm>
          <a:prstGeom prst="rect">
            <a:avLst/>
          </a:prstGeom>
          <a:solidFill>
            <a:srgbClr val="E6E6E6"/>
          </a:solidFill>
          <a:ln>
            <a:solidFill>
              <a:srgbClr val="C1BCA4"/>
            </a:solidFill>
          </a:ln>
        </p:spPr>
        <p:txBody>
          <a:bodyPr>
            <a:spAutoFit/>
          </a:bodyPr>
          <a:lstStyle/>
          <a:p>
            <a:pPr fontAlgn="auto">
              <a:spcBef>
                <a:spcPts val="0"/>
              </a:spcBef>
              <a:spcAft>
                <a:spcPts val="0"/>
              </a:spcAft>
              <a:defRPr/>
            </a:pPr>
            <a:endParaRPr lang="de-CH" dirty="0">
              <a:latin typeface="Calibri Light" panose="020F0302020204030204" pitchFamily="34" charset="0"/>
            </a:endParaRPr>
          </a:p>
        </p:txBody>
      </p:sp>
      <p:pic>
        <p:nvPicPr>
          <p:cNvPr id="5" name="Grafik 3"/>
          <p:cNvPicPr>
            <a:picLocks noChangeAspect="1"/>
          </p:cNvPicPr>
          <p:nvPr userDrawn="1"/>
        </p:nvPicPr>
        <p:blipFill>
          <a:blip r:embed="rId2"/>
          <a:srcRect l="39391" r="36325"/>
          <a:stretch>
            <a:fillRect/>
          </a:stretch>
        </p:blipFill>
        <p:spPr bwMode="auto">
          <a:xfrm>
            <a:off x="5424488" y="1371600"/>
            <a:ext cx="1668462" cy="3779838"/>
          </a:xfrm>
          <a:prstGeom prst="rect">
            <a:avLst/>
          </a:prstGeom>
          <a:noFill/>
          <a:ln w="9525">
            <a:noFill/>
            <a:miter lim="800000"/>
            <a:headEnd/>
            <a:tailEnd/>
          </a:ln>
        </p:spPr>
      </p:pic>
      <p:pic>
        <p:nvPicPr>
          <p:cNvPr id="6" name="Grafik 8"/>
          <p:cNvPicPr>
            <a:picLocks noChangeAspect="1"/>
          </p:cNvPicPr>
          <p:nvPr userDrawn="1"/>
        </p:nvPicPr>
        <p:blipFill>
          <a:blip r:embed="rId3"/>
          <a:srcRect l="33891" r="35168"/>
          <a:stretch>
            <a:fillRect/>
          </a:stretch>
        </p:blipFill>
        <p:spPr bwMode="auto">
          <a:xfrm>
            <a:off x="3805238" y="1371600"/>
            <a:ext cx="1558925" cy="3779838"/>
          </a:xfrm>
          <a:prstGeom prst="rect">
            <a:avLst/>
          </a:prstGeom>
          <a:noFill/>
          <a:ln w="9525">
            <a:noFill/>
            <a:miter lim="800000"/>
            <a:headEnd/>
            <a:tailEnd/>
          </a:ln>
        </p:spPr>
      </p:pic>
      <p:pic>
        <p:nvPicPr>
          <p:cNvPr id="7" name="Grafik 11"/>
          <p:cNvPicPr>
            <a:picLocks noChangeAspect="1"/>
          </p:cNvPicPr>
          <p:nvPr userDrawn="1"/>
        </p:nvPicPr>
        <p:blipFill>
          <a:blip r:embed="rId4"/>
          <a:srcRect l="51756" t="15431" r="15118" b="8318"/>
          <a:stretch>
            <a:fillRect/>
          </a:stretch>
        </p:blipFill>
        <p:spPr bwMode="auto">
          <a:xfrm>
            <a:off x="2124075" y="1357313"/>
            <a:ext cx="1600200" cy="3779837"/>
          </a:xfrm>
          <a:prstGeom prst="rect">
            <a:avLst/>
          </a:prstGeom>
          <a:noFill/>
          <a:ln w="9525">
            <a:noFill/>
            <a:miter lim="800000"/>
            <a:headEnd/>
            <a:tailEnd/>
          </a:ln>
        </p:spPr>
      </p:pic>
      <p:pic>
        <p:nvPicPr>
          <p:cNvPr id="8" name="Picture 4" descr="http://1.bp.blogspot.com/-Yh6zS2G0lfE/TXfhE0gg8EI/AAAAAAAAAFQ/Q3teG0JxQiQ/s1600/Game-Stop-Store-compressed.jpg"/>
          <p:cNvPicPr>
            <a:picLocks noChangeAspect="1" noChangeArrowheads="1"/>
          </p:cNvPicPr>
          <p:nvPr userDrawn="1"/>
        </p:nvPicPr>
        <p:blipFill>
          <a:blip r:embed="rId5"/>
          <a:srcRect/>
          <a:stretch>
            <a:fillRect/>
          </a:stretch>
        </p:blipFill>
        <p:spPr bwMode="auto">
          <a:xfrm>
            <a:off x="7164388" y="1371600"/>
            <a:ext cx="1595437" cy="3779838"/>
          </a:xfrm>
          <a:prstGeom prst="rect">
            <a:avLst/>
          </a:prstGeom>
          <a:noFill/>
          <a:ln w="9525">
            <a:noFill/>
            <a:miter lim="800000"/>
            <a:headEnd/>
            <a:tailEnd/>
          </a:ln>
        </p:spPr>
      </p:pic>
      <p:pic>
        <p:nvPicPr>
          <p:cNvPr id="9" name="Picture 8" descr="http://www-tc.pbs.org/prod-media/newshour/photos/2012/07/23/Madrid_Stock_Exchange_business_desk.JPG"/>
          <p:cNvPicPr>
            <a:picLocks noChangeAspect="1" noChangeArrowheads="1"/>
          </p:cNvPicPr>
          <p:nvPr userDrawn="1"/>
        </p:nvPicPr>
        <p:blipFill>
          <a:blip r:embed="rId6"/>
          <a:srcRect l="38287" r="33456"/>
          <a:stretch>
            <a:fillRect/>
          </a:stretch>
        </p:blipFill>
        <p:spPr bwMode="auto">
          <a:xfrm>
            <a:off x="452438" y="1357313"/>
            <a:ext cx="1598612" cy="3768725"/>
          </a:xfrm>
          <a:prstGeom prst="rect">
            <a:avLst/>
          </a:prstGeom>
          <a:noFill/>
          <a:ln w="9525">
            <a:noFill/>
            <a:miter lim="800000"/>
            <a:headEnd/>
            <a:tailEnd/>
          </a:ln>
        </p:spPr>
      </p:pic>
      <p:sp>
        <p:nvSpPr>
          <p:cNvPr id="2" name="Titel 1"/>
          <p:cNvSpPr>
            <a:spLocks noGrp="1"/>
          </p:cNvSpPr>
          <p:nvPr>
            <p:ph type="title"/>
          </p:nvPr>
        </p:nvSpPr>
        <p:spPr/>
        <p:txBody>
          <a:bodyPr/>
          <a:lstStyle>
            <a:lvl1pPr>
              <a:defRPr sz="3200">
                <a:latin typeface="Calibri Light" panose="020F0302020204030204" pitchFamily="34" charset="0"/>
              </a:defRPr>
            </a:lvl1pPr>
          </a:lstStyle>
          <a:p>
            <a:r>
              <a:rPr lang="en-US" dirty="0"/>
              <a:t>Titelmasterformat durch Klicken bearbeiten</a:t>
            </a:r>
            <a:endParaRPr lang="de-CH" dirty="0"/>
          </a:p>
        </p:txBody>
      </p:sp>
      <p:sp>
        <p:nvSpPr>
          <p:cNvPr id="3" name="Untertitel 2"/>
          <p:cNvSpPr>
            <a:spLocks noGrp="1"/>
          </p:cNvSpPr>
          <p:nvPr>
            <p:ph type="subTitle" idx="1"/>
          </p:nvPr>
        </p:nvSpPr>
        <p:spPr>
          <a:xfrm>
            <a:off x="8069" y="5370377"/>
            <a:ext cx="9153262" cy="1124744"/>
          </a:xfrm>
          <a:prstGeom prst="rect">
            <a:avLst/>
          </a:prstGeom>
        </p:spPr>
        <p:txBody>
          <a:bodyPr>
            <a:normAutofit/>
          </a:bodyPr>
          <a:lstStyle>
            <a:lvl1pPr marL="0" indent="0" algn="ctr">
              <a:buNone/>
              <a:defRPr sz="1800">
                <a:latin typeface="Calibri Light" panose="020F0302020204030204" pitchFamily="34" charset="0"/>
              </a:defRPr>
            </a:lvl1pPr>
          </a:lstStyle>
          <a:p>
            <a:r>
              <a:rPr lang="de-DE" dirty="0"/>
              <a:t>Formatvorlage des Untertitelmasters durch Klicken bearbeiten</a:t>
            </a:r>
            <a:endParaRPr lang="de-CH"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antex PP Text">
    <p:spTree>
      <p:nvGrpSpPr>
        <p:cNvPr id="1" name=""/>
        <p:cNvGrpSpPr/>
        <p:nvPr/>
      </p:nvGrpSpPr>
      <p:grpSpPr>
        <a:xfrm>
          <a:off x="0" y="0"/>
          <a:ext cx="0" cy="0"/>
          <a:chOff x="0" y="0"/>
          <a:chExt cx="0" cy="0"/>
        </a:xfrm>
      </p:grpSpPr>
      <p:sp>
        <p:nvSpPr>
          <p:cNvPr id="4"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Seite </a:t>
            </a:r>
            <a:fld id="{6D0EA362-2042-478F-BBEF-755AF27CA4EC}" type="slidenum">
              <a:rPr lang="de-CH" sz="1000">
                <a:latin typeface="Calibri Light" panose="020F0302020204030204" pitchFamily="34" charset="0"/>
              </a:rPr>
              <a:pPr algn="ctr" fontAlgn="auto">
                <a:spcBef>
                  <a:spcPts val="0"/>
                </a:spcBef>
                <a:spcAft>
                  <a:spcPts val="0"/>
                </a:spcAft>
                <a:tabLst>
                  <a:tab pos="4038600" algn="ctr"/>
                  <a:tab pos="8077200" algn="r"/>
                </a:tabLst>
                <a:defRPr/>
              </a:pPr>
              <a:t>‹Nr.›</a:t>
            </a:fld>
            <a:endParaRPr lang="de-CH" sz="1000" dirty="0">
              <a:latin typeface="Calibri Light" panose="020F0302020204030204" pitchFamily="34" charset="0"/>
            </a:endParaRPr>
          </a:p>
        </p:txBody>
      </p:sp>
      <p:sp>
        <p:nvSpPr>
          <p:cNvPr id="2" name="Titel 1"/>
          <p:cNvSpPr>
            <a:spLocks noGrp="1"/>
          </p:cNvSpPr>
          <p:nvPr>
            <p:ph type="title"/>
          </p:nvPr>
        </p:nvSpPr>
        <p:spPr/>
        <p:txBody>
          <a:bodyPr/>
          <a:lstStyle>
            <a:lvl1pPr>
              <a:defRPr>
                <a:latin typeface="Calibri Light" panose="020F0302020204030204" pitchFamily="34" charset="0"/>
              </a:defRPr>
            </a:lvl1pPr>
          </a:lstStyle>
          <a:p>
            <a:r>
              <a:rPr lang="de-DE" dirty="0"/>
              <a:t>Titelmasterformat durch Klicken bearbeiten</a:t>
            </a:r>
            <a:endParaRPr lang="de-CH" dirty="0"/>
          </a:p>
        </p:txBody>
      </p:sp>
      <p:sp>
        <p:nvSpPr>
          <p:cNvPr id="5" name="Inhaltsplatzhalter 2"/>
          <p:cNvSpPr>
            <a:spLocks noGrp="1"/>
          </p:cNvSpPr>
          <p:nvPr>
            <p:ph idx="1"/>
          </p:nvPr>
        </p:nvSpPr>
        <p:spPr>
          <a:xfrm>
            <a:off x="446856" y="1495326"/>
            <a:ext cx="8229600" cy="4525963"/>
          </a:xfrm>
          <a:prstGeom prst="rect">
            <a:avLst/>
          </a:prstGeom>
        </p:spPr>
        <p:txBody>
          <a:bodyPr/>
          <a:lstStyle>
            <a:lvl1pPr marL="536575" indent="-536575" algn="l" defTabSz="914400" rtl="0" eaLnBrk="1" latinLnBrk="0" hangingPunct="1">
              <a:spcBef>
                <a:spcPts val="600"/>
              </a:spcBef>
              <a:spcAft>
                <a:spcPts val="600"/>
              </a:spcAft>
              <a:buFont typeface="Wingdings" pitchFamily="2" charset="2"/>
              <a:buChar char=""/>
              <a:defRPr lang="de-DE" sz="1800" kern="1200" dirty="0" smtClean="0">
                <a:solidFill>
                  <a:schemeClr val="tx1"/>
                </a:solidFill>
                <a:latin typeface="Calibri Light" panose="020F0302020204030204" pitchFamily="34" charset="0"/>
                <a:ea typeface="+mn-ea"/>
                <a:cs typeface="+mn-cs"/>
              </a:defRPr>
            </a:lvl1pPr>
            <a:lvl2pPr marL="742950" indent="-285750">
              <a:spcBef>
                <a:spcPts val="600"/>
              </a:spcBef>
              <a:spcAft>
                <a:spcPts val="600"/>
              </a:spcAft>
              <a:buClr>
                <a:srgbClr val="A3BAB3"/>
              </a:buClr>
              <a:buFont typeface="Wingdings 3" pitchFamily="18" charset="2"/>
              <a:buChar char=""/>
              <a:defRPr sz="1800">
                <a:latin typeface="Calibri Light" panose="020F0302020204030204" pitchFamily="34"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antex PP Grafik mit Aufzählung">
    <p:spTree>
      <p:nvGrpSpPr>
        <p:cNvPr id="1" name=""/>
        <p:cNvGrpSpPr/>
        <p:nvPr/>
      </p:nvGrpSpPr>
      <p:grpSpPr>
        <a:xfrm>
          <a:off x="0" y="0"/>
          <a:ext cx="0" cy="0"/>
          <a:chOff x="0" y="0"/>
          <a:chExt cx="0" cy="0"/>
        </a:xfrm>
      </p:grpSpPr>
      <p:sp>
        <p:nvSpPr>
          <p:cNvPr id="6"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Seite </a:t>
            </a:r>
            <a:fld id="{4429480C-3BCD-4BE9-94EC-143ABB3C1D38}" type="slidenum">
              <a:rPr lang="de-CH" sz="1000">
                <a:latin typeface="Calibri Light" panose="020F0302020204030204" pitchFamily="34" charset="0"/>
              </a:rPr>
              <a:pPr algn="ctr" fontAlgn="auto">
                <a:spcBef>
                  <a:spcPts val="0"/>
                </a:spcBef>
                <a:spcAft>
                  <a:spcPts val="0"/>
                </a:spcAft>
                <a:tabLst>
                  <a:tab pos="4038600" algn="ctr"/>
                  <a:tab pos="8077200" algn="r"/>
                </a:tabLst>
                <a:defRPr/>
              </a:pPr>
              <a:t>‹Nr.›</a:t>
            </a:fld>
            <a:endParaRPr lang="de-CH" sz="1000" dirty="0">
              <a:latin typeface="Calibri Light" panose="020F0302020204030204" pitchFamily="34" charset="0"/>
            </a:endParaRPr>
          </a:p>
        </p:txBody>
      </p:sp>
      <p:sp>
        <p:nvSpPr>
          <p:cNvPr id="2" name="Titel 1"/>
          <p:cNvSpPr>
            <a:spLocks noGrp="1"/>
          </p:cNvSpPr>
          <p:nvPr>
            <p:ph type="title"/>
          </p:nvPr>
        </p:nvSpPr>
        <p:spPr/>
        <p:txBody>
          <a:bodyPr/>
          <a:lstStyle>
            <a:lvl1pPr>
              <a:defRPr>
                <a:latin typeface="Calibri Light" panose="020F0302020204030204" pitchFamily="34" charset="0"/>
              </a:defRPr>
            </a:lvl1pPr>
          </a:lstStyle>
          <a:p>
            <a:r>
              <a:rPr lang="de-DE" dirty="0"/>
              <a:t>Titelmasterformat durch Klicken bearbeiten</a:t>
            </a:r>
            <a:endParaRPr lang="de-CH" dirty="0"/>
          </a:p>
        </p:txBody>
      </p:sp>
      <p:sp>
        <p:nvSpPr>
          <p:cNvPr id="5" name="Inhaltsplatzhalter 2"/>
          <p:cNvSpPr>
            <a:spLocks noGrp="1"/>
          </p:cNvSpPr>
          <p:nvPr>
            <p:ph idx="1"/>
          </p:nvPr>
        </p:nvSpPr>
        <p:spPr>
          <a:xfrm>
            <a:off x="446856" y="1495326"/>
            <a:ext cx="8229600" cy="4525963"/>
          </a:xfrm>
          <a:prstGeom prst="rect">
            <a:avLst/>
          </a:prstGeom>
        </p:spPr>
        <p:txBody>
          <a:bodyPr/>
          <a:lstStyle>
            <a:lvl1pPr marL="536575" indent="-536575" algn="l" defTabSz="914400" rtl="0" eaLnBrk="1" latinLnBrk="0" hangingPunct="1">
              <a:spcBef>
                <a:spcPts val="600"/>
              </a:spcBef>
              <a:spcAft>
                <a:spcPts val="600"/>
              </a:spcAft>
              <a:buFont typeface="Wingdings" pitchFamily="2" charset="2"/>
              <a:buChar char=""/>
              <a:defRPr lang="de-DE" sz="1800" kern="1200" dirty="0" smtClean="0">
                <a:solidFill>
                  <a:schemeClr val="tx1"/>
                </a:solidFill>
                <a:latin typeface="Calibri Light" panose="020F0302020204030204" pitchFamily="34" charset="0"/>
                <a:ea typeface="+mn-ea"/>
                <a:cs typeface="+mn-cs"/>
              </a:defRPr>
            </a:lvl1pPr>
            <a:lvl2pPr marL="742950" indent="-285750">
              <a:spcBef>
                <a:spcPts val="600"/>
              </a:spcBef>
              <a:spcAft>
                <a:spcPts val="600"/>
              </a:spcAft>
              <a:buClr>
                <a:srgbClr val="A3BAB3"/>
              </a:buClr>
              <a:buFont typeface="Wingdings 3" pitchFamily="18" charset="2"/>
              <a:buChar char=""/>
              <a:defRPr sz="1800">
                <a:latin typeface="Calibri Light" panose="020F0302020204030204" pitchFamily="34"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p:txBody>
      </p:sp>
      <p:sp>
        <p:nvSpPr>
          <p:cNvPr id="7" name="Textplatzhalter 5"/>
          <p:cNvSpPr>
            <a:spLocks noGrp="1"/>
          </p:cNvSpPr>
          <p:nvPr>
            <p:ph type="body" sz="quarter" idx="11"/>
          </p:nvPr>
        </p:nvSpPr>
        <p:spPr>
          <a:xfrm>
            <a:off x="6372225" y="6021388"/>
            <a:ext cx="2303463" cy="215900"/>
          </a:xfrm>
          <a:prstGeom prst="rect">
            <a:avLst/>
          </a:prstGeom>
        </p:spPr>
        <p:txBody>
          <a:bodyPr/>
          <a:lstStyle>
            <a:lvl1pPr marL="0" indent="0" algn="r">
              <a:buNone/>
              <a:defRPr sz="800">
                <a:latin typeface="Calibri Light" panose="020F0302020204030204" pitchFamily="34" charset="0"/>
              </a:defRPr>
            </a:lvl1pPr>
          </a:lstStyle>
          <a:p>
            <a:pPr lvl="0"/>
            <a:r>
              <a:rPr lang="en-US" dirty="0"/>
              <a:t>Textmasterformate durch Klicken bearbeiten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antex PP Titel und Untertitel">
    <p:spTree>
      <p:nvGrpSpPr>
        <p:cNvPr id="1" name=""/>
        <p:cNvGrpSpPr/>
        <p:nvPr/>
      </p:nvGrpSpPr>
      <p:grpSpPr>
        <a:xfrm>
          <a:off x="0" y="0"/>
          <a:ext cx="0" cy="0"/>
          <a:chOff x="0" y="0"/>
          <a:chExt cx="0" cy="0"/>
        </a:xfrm>
      </p:grpSpPr>
      <p:sp>
        <p:nvSpPr>
          <p:cNvPr id="6"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a:latin typeface="Calibri Light" panose="020F0302020204030204" pitchFamily="34" charset="0"/>
              </a:rPr>
              <a:t>Quantex Global Value Fund		Seite </a:t>
            </a:r>
            <a:fld id="{5FE072A8-7824-41D2-913F-76ABBAA6A25A}" type="slidenum">
              <a:rPr lang="de-CH" sz="1000">
                <a:latin typeface="Calibri Light" panose="020F0302020204030204" pitchFamily="34" charset="0"/>
              </a:rPr>
              <a:pPr algn="ctr" fontAlgn="auto">
                <a:spcBef>
                  <a:spcPts val="0"/>
                </a:spcBef>
                <a:spcAft>
                  <a:spcPts val="0"/>
                </a:spcAft>
                <a:tabLst>
                  <a:tab pos="4038600" algn="ctr"/>
                  <a:tab pos="8077200" algn="r"/>
                </a:tabLst>
                <a:defRPr/>
              </a:pPr>
              <a:t>‹Nr.›</a:t>
            </a:fld>
            <a:endParaRPr lang="de-CH" sz="1000" dirty="0">
              <a:latin typeface="Calibri Light" panose="020F0302020204030204" pitchFamily="34" charset="0"/>
            </a:endParaRPr>
          </a:p>
        </p:txBody>
      </p:sp>
      <p:sp>
        <p:nvSpPr>
          <p:cNvPr id="8" name="Titel 1"/>
          <p:cNvSpPr txBox="1">
            <a:spLocks/>
          </p:cNvSpPr>
          <p:nvPr userDrawn="1"/>
        </p:nvSpPr>
        <p:spPr>
          <a:xfrm>
            <a:off x="404813" y="115888"/>
            <a:ext cx="8334375" cy="1019175"/>
          </a:xfrm>
          <a:prstGeom prst="rect">
            <a:avLst/>
          </a:prstGeom>
        </p:spPr>
        <p:txBody>
          <a:bodyPr anchor="ctr"/>
          <a:lstStyle>
            <a:lvl1pPr marL="1438275" indent="0" algn="l" defTabSz="914400" rtl="0" eaLnBrk="1" latinLnBrk="0" hangingPunct="1">
              <a:spcBef>
                <a:spcPct val="0"/>
              </a:spcBef>
              <a:buNone/>
              <a:defRPr sz="3600" kern="1200" cap="small" baseline="0">
                <a:solidFill>
                  <a:srgbClr val="3E381A"/>
                </a:solidFill>
                <a:latin typeface="TheSans B3 Light" pitchFamily="50" charset="0"/>
                <a:ea typeface="+mj-ea"/>
                <a:cs typeface="+mj-cs"/>
              </a:defRPr>
            </a:lvl1pPr>
          </a:lstStyle>
          <a:p>
            <a:pPr fontAlgn="auto">
              <a:spcAft>
                <a:spcPts val="0"/>
              </a:spcAft>
              <a:defRPr/>
            </a:pPr>
            <a:r>
              <a:rPr lang="de-CH" sz="1600" dirty="0">
                <a:latin typeface="Calibri Light" panose="020F0302020204030204" pitchFamily="34" charset="0"/>
              </a:rPr>
              <a:t> </a:t>
            </a:r>
          </a:p>
        </p:txBody>
      </p:sp>
      <p:sp>
        <p:nvSpPr>
          <p:cNvPr id="2" name="Titel 1"/>
          <p:cNvSpPr>
            <a:spLocks noGrp="1"/>
          </p:cNvSpPr>
          <p:nvPr>
            <p:ph type="title"/>
          </p:nvPr>
        </p:nvSpPr>
        <p:spPr>
          <a:xfrm>
            <a:off x="405123" y="116632"/>
            <a:ext cx="8334545" cy="1018247"/>
          </a:xfrm>
        </p:spPr>
        <p:txBody>
          <a:bodyPr/>
          <a:lstStyle>
            <a:lvl1pPr>
              <a:defRPr sz="3600">
                <a:latin typeface="Calibri Light" panose="020F0302020204030204" pitchFamily="34" charset="0"/>
              </a:defRPr>
            </a:lvl1pPr>
          </a:lstStyle>
          <a:p>
            <a:r>
              <a:rPr lang="en-US" dirty="0"/>
              <a:t>Titelmasterformat durch Klicken bearbeiten</a:t>
            </a:r>
            <a:endParaRPr lang="de-CH" dirty="0"/>
          </a:p>
        </p:txBody>
      </p:sp>
      <p:sp>
        <p:nvSpPr>
          <p:cNvPr id="5" name="Inhaltsplatzhalter 2"/>
          <p:cNvSpPr>
            <a:spLocks noGrp="1"/>
          </p:cNvSpPr>
          <p:nvPr>
            <p:ph idx="1"/>
          </p:nvPr>
        </p:nvSpPr>
        <p:spPr>
          <a:xfrm>
            <a:off x="446856" y="1495326"/>
            <a:ext cx="8229600" cy="4525963"/>
          </a:xfrm>
          <a:prstGeom prst="rect">
            <a:avLst/>
          </a:prstGeom>
        </p:spPr>
        <p:txBody>
          <a:bodyPr/>
          <a:lstStyle>
            <a:lvl1pPr marL="536575" indent="-536575" algn="l" defTabSz="914400" rtl="0" eaLnBrk="1" latinLnBrk="0" hangingPunct="1">
              <a:spcBef>
                <a:spcPts val="600"/>
              </a:spcBef>
              <a:spcAft>
                <a:spcPts val="600"/>
              </a:spcAft>
              <a:buFont typeface="Wingdings" pitchFamily="2" charset="2"/>
              <a:buChar char=""/>
              <a:defRPr lang="de-DE" sz="1800" kern="1200" dirty="0" smtClean="0">
                <a:solidFill>
                  <a:schemeClr val="tx1"/>
                </a:solidFill>
                <a:latin typeface="Calibri Light" panose="020F0302020204030204" pitchFamily="34" charset="0"/>
                <a:ea typeface="+mn-ea"/>
                <a:cs typeface="+mn-cs"/>
              </a:defRPr>
            </a:lvl1pPr>
            <a:lvl2pPr marL="742950" indent="-285750">
              <a:spcBef>
                <a:spcPts val="600"/>
              </a:spcBef>
              <a:spcAft>
                <a:spcPts val="600"/>
              </a:spcAft>
              <a:buClr>
                <a:srgbClr val="A3BAB3"/>
              </a:buClr>
              <a:buFont typeface="Wingdings 3" pitchFamily="18" charset="2"/>
              <a:buChar char=""/>
              <a:defRPr sz="1800">
                <a:latin typeface="Calibri Light" panose="020F0302020204030204" pitchFamily="34"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p:txBody>
      </p:sp>
      <p:sp>
        <p:nvSpPr>
          <p:cNvPr id="7" name="Textplatzhalter 5"/>
          <p:cNvSpPr>
            <a:spLocks noGrp="1"/>
          </p:cNvSpPr>
          <p:nvPr>
            <p:ph type="body" sz="quarter" idx="11"/>
          </p:nvPr>
        </p:nvSpPr>
        <p:spPr>
          <a:xfrm>
            <a:off x="6372225" y="6021388"/>
            <a:ext cx="2303463" cy="215900"/>
          </a:xfrm>
          <a:prstGeom prst="rect">
            <a:avLst/>
          </a:prstGeom>
        </p:spPr>
        <p:txBody>
          <a:bodyPr/>
          <a:lstStyle>
            <a:lvl1pPr marL="0" indent="0" algn="r">
              <a:buNone/>
              <a:defRPr sz="800">
                <a:latin typeface="Calibri Light" panose="020F0302020204030204" pitchFamily="34" charset="0"/>
              </a:defRPr>
            </a:lvl1pPr>
          </a:lstStyle>
          <a:p>
            <a:pPr lvl="0"/>
            <a:r>
              <a:rPr lang="en-US" dirty="0"/>
              <a:t>Textmasterformate durch Klicken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antex PP Text mitte">
    <p:spTree>
      <p:nvGrpSpPr>
        <p:cNvPr id="1" name=""/>
        <p:cNvGrpSpPr/>
        <p:nvPr/>
      </p:nvGrpSpPr>
      <p:grpSpPr>
        <a:xfrm>
          <a:off x="0" y="0"/>
          <a:ext cx="0" cy="0"/>
          <a:chOff x="0" y="0"/>
          <a:chExt cx="0" cy="0"/>
        </a:xfrm>
      </p:grpSpPr>
      <p:sp>
        <p:nvSpPr>
          <p:cNvPr id="4"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Seite </a:t>
            </a:r>
            <a:fld id="{8AD7784F-E2F5-47DA-BBC2-619514DA199F}" type="slidenum">
              <a:rPr lang="de-CH" sz="1000">
                <a:latin typeface="Calibri Light" panose="020F0302020204030204" pitchFamily="34" charset="0"/>
              </a:rPr>
              <a:pPr algn="ctr" fontAlgn="auto">
                <a:spcBef>
                  <a:spcPts val="0"/>
                </a:spcBef>
                <a:spcAft>
                  <a:spcPts val="0"/>
                </a:spcAft>
                <a:tabLst>
                  <a:tab pos="4038600" algn="ctr"/>
                  <a:tab pos="8077200" algn="r"/>
                </a:tabLst>
                <a:defRPr/>
              </a:pPr>
              <a:t>‹Nr.›</a:t>
            </a:fld>
            <a:endParaRPr lang="de-CH" sz="1000" dirty="0">
              <a:latin typeface="Calibri Light" panose="020F0302020204030204" pitchFamily="34" charset="0"/>
            </a:endParaRPr>
          </a:p>
        </p:txBody>
      </p:sp>
      <p:sp>
        <p:nvSpPr>
          <p:cNvPr id="2" name="Titel 1"/>
          <p:cNvSpPr>
            <a:spLocks noGrp="1"/>
          </p:cNvSpPr>
          <p:nvPr>
            <p:ph type="title"/>
          </p:nvPr>
        </p:nvSpPr>
        <p:spPr/>
        <p:txBody>
          <a:bodyPr/>
          <a:lstStyle>
            <a:lvl1pPr>
              <a:defRPr>
                <a:latin typeface="Calibri Light" panose="020F0302020204030204" pitchFamily="34" charset="0"/>
              </a:defRPr>
            </a:lvl1pPr>
          </a:lstStyle>
          <a:p>
            <a:r>
              <a:rPr lang="de-DE" dirty="0"/>
              <a:t>Titelmasterformat durch Klicken bearbeiten</a:t>
            </a:r>
            <a:endParaRPr lang="de-CH" dirty="0"/>
          </a:p>
        </p:txBody>
      </p:sp>
      <p:sp>
        <p:nvSpPr>
          <p:cNvPr id="5" name="Inhaltsplatzhalter 2"/>
          <p:cNvSpPr>
            <a:spLocks noGrp="1"/>
          </p:cNvSpPr>
          <p:nvPr>
            <p:ph idx="1"/>
          </p:nvPr>
        </p:nvSpPr>
        <p:spPr>
          <a:xfrm>
            <a:off x="446856" y="1495326"/>
            <a:ext cx="8229600" cy="4525963"/>
          </a:xfrm>
          <a:prstGeom prst="rect">
            <a:avLst/>
          </a:prstGeom>
        </p:spPr>
        <p:txBody>
          <a:bodyPr/>
          <a:lstStyle>
            <a:lvl1pPr marL="0" indent="0" algn="ctr" defTabSz="914400" rtl="0" eaLnBrk="1" latinLnBrk="0" hangingPunct="1">
              <a:spcBef>
                <a:spcPts val="1200"/>
              </a:spcBef>
              <a:spcAft>
                <a:spcPts val="1200"/>
              </a:spcAft>
              <a:buFont typeface="Wingdings" pitchFamily="2" charset="2"/>
              <a:buNone/>
              <a:defRPr lang="de-DE" sz="3600" kern="1200" cap="small" baseline="0" dirty="0" smtClean="0">
                <a:solidFill>
                  <a:schemeClr val="tx1"/>
                </a:solidFill>
                <a:latin typeface="Calibri Light" panose="020F0302020204030204" pitchFamily="34"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TheSans B3 Light" pitchFamily="50"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ntex PP Grafik">
    <p:spTree>
      <p:nvGrpSpPr>
        <p:cNvPr id="1" name=""/>
        <p:cNvGrpSpPr/>
        <p:nvPr/>
      </p:nvGrpSpPr>
      <p:grpSpPr>
        <a:xfrm>
          <a:off x="0" y="0"/>
          <a:ext cx="0" cy="0"/>
          <a:chOff x="0" y="0"/>
          <a:chExt cx="0" cy="0"/>
        </a:xfrm>
      </p:grpSpPr>
      <p:sp>
        <p:nvSpPr>
          <p:cNvPr id="7"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Seite </a:t>
            </a:r>
            <a:fld id="{0A967067-5A89-4703-8165-37D7D5A7844D}" type="slidenum">
              <a:rPr lang="de-CH" sz="1000">
                <a:latin typeface="Calibri Light" panose="020F0302020204030204" pitchFamily="34" charset="0"/>
              </a:rPr>
              <a:pPr algn="ctr" fontAlgn="auto">
                <a:spcBef>
                  <a:spcPts val="0"/>
                </a:spcBef>
                <a:spcAft>
                  <a:spcPts val="0"/>
                </a:spcAft>
                <a:tabLst>
                  <a:tab pos="4038600" algn="ctr"/>
                  <a:tab pos="8077200" algn="r"/>
                </a:tabLst>
                <a:defRPr/>
              </a:pPr>
              <a:t>‹Nr.›</a:t>
            </a:fld>
            <a:endParaRPr lang="de-CH" sz="1000" dirty="0">
              <a:latin typeface="Calibri Light" panose="020F0302020204030204" pitchFamily="34" charset="0"/>
            </a:endParaRPr>
          </a:p>
        </p:txBody>
      </p:sp>
      <p:sp>
        <p:nvSpPr>
          <p:cNvPr id="2" name="Titel 1"/>
          <p:cNvSpPr>
            <a:spLocks noGrp="1"/>
          </p:cNvSpPr>
          <p:nvPr>
            <p:ph type="title"/>
          </p:nvPr>
        </p:nvSpPr>
        <p:spPr/>
        <p:txBody>
          <a:bodyPr/>
          <a:lstStyle>
            <a:lvl1pPr>
              <a:defRPr>
                <a:latin typeface="Calibri Light" panose="020F0302020204030204" pitchFamily="34" charset="0"/>
              </a:defRPr>
            </a:lvl1pPr>
          </a:lstStyle>
          <a:p>
            <a:r>
              <a:rPr lang="de-DE" dirty="0"/>
              <a:t>Titelmasterformat durch Klicken bearbeiten</a:t>
            </a:r>
            <a:endParaRPr lang="de-CH" dirty="0"/>
          </a:p>
        </p:txBody>
      </p:sp>
      <p:sp>
        <p:nvSpPr>
          <p:cNvPr id="5" name="Inhaltsplatzhalter 2"/>
          <p:cNvSpPr>
            <a:spLocks noGrp="1"/>
          </p:cNvSpPr>
          <p:nvPr>
            <p:ph idx="1"/>
          </p:nvPr>
        </p:nvSpPr>
        <p:spPr>
          <a:xfrm>
            <a:off x="446856" y="1495326"/>
            <a:ext cx="8229600" cy="4525963"/>
          </a:xfrm>
          <a:prstGeom prst="rect">
            <a:avLst/>
          </a:prstGeom>
        </p:spPr>
        <p:txBody>
          <a:bodyPr/>
          <a:lstStyle>
            <a:lvl1pPr marL="0" indent="0" algn="ctr" defTabSz="914400" rtl="0" eaLnBrk="1" latinLnBrk="0" hangingPunct="1">
              <a:spcBef>
                <a:spcPts val="1200"/>
              </a:spcBef>
              <a:spcAft>
                <a:spcPts val="1200"/>
              </a:spcAft>
              <a:buFont typeface="Wingdings" pitchFamily="2" charset="2"/>
              <a:buNone/>
              <a:defRPr lang="de-DE" sz="3600" kern="1200" dirty="0" smtClean="0">
                <a:solidFill>
                  <a:schemeClr val="tx1"/>
                </a:solidFill>
                <a:latin typeface="Calibri Light" panose="020F0302020204030204" pitchFamily="34"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Calibri Light" panose="020F0302020204030204" pitchFamily="34" charset="0"/>
              </a:defRPr>
            </a:lvl2pPr>
            <a:lvl3pPr>
              <a:defRPr>
                <a:latin typeface="Calibri Light" panose="020F0302020204030204" pitchFamily="34" charset="0"/>
              </a:defRPr>
            </a:lvl3pPr>
            <a:lvl4pPr>
              <a:defRPr>
                <a:latin typeface="Calibri Light" panose="020F0302020204030204" pitchFamily="34" charset="0"/>
              </a:defRPr>
            </a:lvl4pPr>
            <a:lvl5pPr>
              <a:defRPr>
                <a:latin typeface="TheSans B3 Light" pitchFamily="50"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p:txBody>
      </p:sp>
      <p:sp>
        <p:nvSpPr>
          <p:cNvPr id="6" name="Textplatzhalter 5"/>
          <p:cNvSpPr>
            <a:spLocks noGrp="1"/>
          </p:cNvSpPr>
          <p:nvPr>
            <p:ph type="body" sz="quarter" idx="10"/>
          </p:nvPr>
        </p:nvSpPr>
        <p:spPr>
          <a:xfrm>
            <a:off x="6372225" y="6021388"/>
            <a:ext cx="2303463" cy="215900"/>
          </a:xfrm>
          <a:prstGeom prst="rect">
            <a:avLst/>
          </a:prstGeom>
        </p:spPr>
        <p:txBody>
          <a:bodyPr/>
          <a:lstStyle>
            <a:lvl1pPr marL="0" indent="0" algn="r">
              <a:buNone/>
              <a:defRPr sz="800">
                <a:latin typeface="Calibri Light" panose="020F0302020204030204" pitchFamily="34" charset="0"/>
              </a:defRPr>
            </a:lvl1pPr>
          </a:lstStyle>
          <a:p>
            <a:pPr lvl="0"/>
            <a:r>
              <a:rPr lang="en-US" dirty="0"/>
              <a:t>Textmasterformate durch Klicken bearbeiten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antex PP Text Vergleich">
    <p:spTree>
      <p:nvGrpSpPr>
        <p:cNvPr id="1" name=""/>
        <p:cNvGrpSpPr/>
        <p:nvPr/>
      </p:nvGrpSpPr>
      <p:grpSpPr>
        <a:xfrm>
          <a:off x="0" y="0"/>
          <a:ext cx="0" cy="0"/>
          <a:chOff x="0" y="0"/>
          <a:chExt cx="0" cy="0"/>
        </a:xfrm>
      </p:grpSpPr>
      <p:sp>
        <p:nvSpPr>
          <p:cNvPr id="7"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Seite </a:t>
            </a:r>
            <a:fld id="{3CC9E2D0-DD59-43D2-9398-1A0C8011CB58}" type="slidenum">
              <a:rPr lang="de-CH" sz="1000">
                <a:latin typeface="Calibri Light" panose="020F0302020204030204" pitchFamily="34" charset="0"/>
              </a:rPr>
              <a:pPr algn="ctr" fontAlgn="auto">
                <a:spcBef>
                  <a:spcPts val="0"/>
                </a:spcBef>
                <a:spcAft>
                  <a:spcPts val="0"/>
                </a:spcAft>
                <a:tabLst>
                  <a:tab pos="4038600" algn="ctr"/>
                  <a:tab pos="8077200" algn="r"/>
                </a:tabLst>
                <a:defRPr/>
              </a:pPr>
              <a:t>‹Nr.›</a:t>
            </a:fld>
            <a:endParaRPr lang="de-CH" sz="1000" dirty="0">
              <a:latin typeface="Calibri Light" panose="020F0302020204030204" pitchFamily="34" charset="0"/>
            </a:endParaRPr>
          </a:p>
        </p:txBody>
      </p:sp>
      <p:sp>
        <p:nvSpPr>
          <p:cNvPr id="2" name="Titel 1"/>
          <p:cNvSpPr>
            <a:spLocks noGrp="1"/>
          </p:cNvSpPr>
          <p:nvPr>
            <p:ph type="title"/>
          </p:nvPr>
        </p:nvSpPr>
        <p:spPr/>
        <p:txBody>
          <a:bodyPr/>
          <a:lstStyle>
            <a:lvl1pPr>
              <a:defRPr>
                <a:latin typeface="Calibri Light" panose="020F0302020204030204" pitchFamily="34" charset="0"/>
              </a:defRPr>
            </a:lvl1pPr>
          </a:lstStyle>
          <a:p>
            <a:r>
              <a:rPr lang="de-DE" dirty="0"/>
              <a:t>Titelmasterformat durch Klicken bearbeiten</a:t>
            </a:r>
            <a:endParaRPr lang="de-CH" dirty="0"/>
          </a:p>
        </p:txBody>
      </p:sp>
      <p:sp>
        <p:nvSpPr>
          <p:cNvPr id="5" name="Inhaltsplatzhalter 2"/>
          <p:cNvSpPr>
            <a:spLocks noGrp="1"/>
          </p:cNvSpPr>
          <p:nvPr>
            <p:ph idx="1"/>
          </p:nvPr>
        </p:nvSpPr>
        <p:spPr>
          <a:xfrm>
            <a:off x="446856" y="1495326"/>
            <a:ext cx="4089140" cy="4525963"/>
          </a:xfrm>
          <a:prstGeom prst="rect">
            <a:avLst/>
          </a:prstGeom>
        </p:spPr>
        <p:txBody>
          <a:bodyPr/>
          <a:lstStyle>
            <a:lvl1pPr marL="536575" indent="-536575" algn="l" defTabSz="914400" rtl="0" eaLnBrk="1" latinLnBrk="0" hangingPunct="1">
              <a:spcBef>
                <a:spcPts val="1200"/>
              </a:spcBef>
              <a:spcAft>
                <a:spcPts val="1200"/>
              </a:spcAft>
              <a:buFont typeface="Wingdings" pitchFamily="2" charset="2"/>
              <a:buChar char=""/>
              <a:defRPr lang="de-DE" sz="1800" kern="1200" dirty="0" smtClean="0">
                <a:solidFill>
                  <a:schemeClr val="tx1"/>
                </a:solidFill>
                <a:latin typeface="Calibri Light" panose="020F0302020204030204" pitchFamily="34"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Calibri Light" panose="020F0302020204030204" pitchFamily="34"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p:txBody>
      </p:sp>
      <p:sp>
        <p:nvSpPr>
          <p:cNvPr id="6" name="Inhaltsplatzhalter 2"/>
          <p:cNvSpPr>
            <a:spLocks noGrp="1"/>
          </p:cNvSpPr>
          <p:nvPr>
            <p:ph idx="10"/>
          </p:nvPr>
        </p:nvSpPr>
        <p:spPr>
          <a:xfrm>
            <a:off x="4587316" y="1494311"/>
            <a:ext cx="4089140" cy="4525963"/>
          </a:xfrm>
          <a:prstGeom prst="rect">
            <a:avLst/>
          </a:prstGeom>
        </p:spPr>
        <p:txBody>
          <a:bodyPr/>
          <a:lstStyle>
            <a:lvl1pPr marL="536575" indent="-536575" algn="l" defTabSz="914400" rtl="0" eaLnBrk="1" latinLnBrk="0" hangingPunct="1">
              <a:spcBef>
                <a:spcPts val="1200"/>
              </a:spcBef>
              <a:spcAft>
                <a:spcPts val="1200"/>
              </a:spcAft>
              <a:buFont typeface="Wingdings" pitchFamily="2" charset="2"/>
              <a:buChar char=""/>
              <a:defRPr lang="de-DE" sz="1800" kern="1200" dirty="0" smtClean="0">
                <a:solidFill>
                  <a:schemeClr val="tx1"/>
                </a:solidFill>
                <a:latin typeface="Calibri Light" panose="020F0302020204030204" pitchFamily="34"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Calibri Light" panose="020F0302020204030204" pitchFamily="34"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elseite Quantex Commodity Fund">
    <p:spTree>
      <p:nvGrpSpPr>
        <p:cNvPr id="1" name=""/>
        <p:cNvGrpSpPr/>
        <p:nvPr/>
      </p:nvGrpSpPr>
      <p:grpSpPr>
        <a:xfrm>
          <a:off x="0" y="0"/>
          <a:ext cx="0" cy="0"/>
          <a:chOff x="0" y="0"/>
          <a:chExt cx="0" cy="0"/>
        </a:xfrm>
      </p:grpSpPr>
      <p:sp>
        <p:nvSpPr>
          <p:cNvPr id="4" name="Textfeld 9"/>
          <p:cNvSpPr txBox="1">
            <a:spLocks/>
          </p:cNvSpPr>
          <p:nvPr userDrawn="1"/>
        </p:nvSpPr>
        <p:spPr>
          <a:xfrm>
            <a:off x="404813" y="5373688"/>
            <a:ext cx="8342312" cy="1079500"/>
          </a:xfrm>
          <a:prstGeom prst="rect">
            <a:avLst/>
          </a:prstGeom>
          <a:solidFill>
            <a:srgbClr val="E6E6E6"/>
          </a:solidFill>
          <a:ln>
            <a:solidFill>
              <a:srgbClr val="C1BCA4"/>
            </a:solidFill>
          </a:ln>
        </p:spPr>
        <p:txBody>
          <a:bodyPr>
            <a:spAutoFit/>
          </a:bodyPr>
          <a:lstStyle/>
          <a:p>
            <a:pPr fontAlgn="auto">
              <a:spcBef>
                <a:spcPts val="0"/>
              </a:spcBef>
              <a:spcAft>
                <a:spcPts val="0"/>
              </a:spcAft>
              <a:defRPr/>
            </a:pPr>
            <a:endParaRPr lang="de-CH" dirty="0">
              <a:latin typeface="+mn-lt"/>
            </a:endParaRPr>
          </a:p>
        </p:txBody>
      </p:sp>
      <p:pic>
        <p:nvPicPr>
          <p:cNvPr id="5" name="Grafik 3"/>
          <p:cNvPicPr>
            <a:picLocks noChangeAspect="1"/>
          </p:cNvPicPr>
          <p:nvPr userDrawn="1"/>
        </p:nvPicPr>
        <p:blipFill>
          <a:blip r:embed="rId2"/>
          <a:srcRect l="39391" r="36325"/>
          <a:stretch>
            <a:fillRect/>
          </a:stretch>
        </p:blipFill>
        <p:spPr bwMode="auto">
          <a:xfrm>
            <a:off x="5392738" y="1371600"/>
            <a:ext cx="1668462" cy="3779838"/>
          </a:xfrm>
          <a:prstGeom prst="rect">
            <a:avLst/>
          </a:prstGeom>
          <a:noFill/>
          <a:ln w="9525">
            <a:noFill/>
            <a:miter lim="800000"/>
            <a:headEnd/>
            <a:tailEnd/>
          </a:ln>
        </p:spPr>
      </p:pic>
      <p:pic>
        <p:nvPicPr>
          <p:cNvPr id="6" name="Grafik 7"/>
          <p:cNvPicPr>
            <a:picLocks noChangeAspect="1"/>
          </p:cNvPicPr>
          <p:nvPr userDrawn="1"/>
        </p:nvPicPr>
        <p:blipFill>
          <a:blip r:embed="rId3"/>
          <a:srcRect l="68687"/>
          <a:stretch>
            <a:fillRect/>
          </a:stretch>
        </p:blipFill>
        <p:spPr bwMode="auto">
          <a:xfrm>
            <a:off x="404813" y="1357313"/>
            <a:ext cx="1614487" cy="3779837"/>
          </a:xfrm>
          <a:prstGeom prst="rect">
            <a:avLst/>
          </a:prstGeom>
          <a:noFill/>
          <a:ln w="9525">
            <a:noFill/>
            <a:miter lim="800000"/>
            <a:headEnd/>
            <a:tailEnd/>
          </a:ln>
        </p:spPr>
      </p:pic>
      <p:pic>
        <p:nvPicPr>
          <p:cNvPr id="7" name="Grafik 8"/>
          <p:cNvPicPr>
            <a:picLocks noChangeAspect="1"/>
          </p:cNvPicPr>
          <p:nvPr userDrawn="1"/>
        </p:nvPicPr>
        <p:blipFill>
          <a:blip r:embed="rId4"/>
          <a:srcRect l="33891" r="35168"/>
          <a:stretch>
            <a:fillRect/>
          </a:stretch>
        </p:blipFill>
        <p:spPr bwMode="auto">
          <a:xfrm>
            <a:off x="3765550" y="1371600"/>
            <a:ext cx="1558925" cy="3779838"/>
          </a:xfrm>
          <a:prstGeom prst="rect">
            <a:avLst/>
          </a:prstGeom>
          <a:noFill/>
          <a:ln w="9525">
            <a:noFill/>
            <a:miter lim="800000"/>
            <a:headEnd/>
            <a:tailEnd/>
          </a:ln>
        </p:spPr>
      </p:pic>
      <p:pic>
        <p:nvPicPr>
          <p:cNvPr id="8" name="Grafik 11"/>
          <p:cNvPicPr>
            <a:picLocks noChangeAspect="1"/>
          </p:cNvPicPr>
          <p:nvPr userDrawn="1"/>
        </p:nvPicPr>
        <p:blipFill>
          <a:blip r:embed="rId5"/>
          <a:srcRect l="51756" t="15431" r="15118" b="8318"/>
          <a:stretch>
            <a:fillRect/>
          </a:stretch>
        </p:blipFill>
        <p:spPr bwMode="auto">
          <a:xfrm>
            <a:off x="2084388" y="1357313"/>
            <a:ext cx="1600200" cy="3779837"/>
          </a:xfrm>
          <a:prstGeom prst="rect">
            <a:avLst/>
          </a:prstGeom>
          <a:noFill/>
          <a:ln w="9525">
            <a:noFill/>
            <a:miter lim="800000"/>
            <a:headEnd/>
            <a:tailEnd/>
          </a:ln>
        </p:spPr>
      </p:pic>
      <p:pic>
        <p:nvPicPr>
          <p:cNvPr id="9" name="Grafik 12"/>
          <p:cNvPicPr>
            <a:picLocks noChangeAspect="1"/>
          </p:cNvPicPr>
          <p:nvPr userDrawn="1"/>
        </p:nvPicPr>
        <p:blipFill>
          <a:blip r:embed="rId6"/>
          <a:srcRect l="13258" r="62123"/>
          <a:stretch>
            <a:fillRect/>
          </a:stretch>
        </p:blipFill>
        <p:spPr bwMode="auto">
          <a:xfrm>
            <a:off x="7127875" y="1357313"/>
            <a:ext cx="1619250" cy="3779837"/>
          </a:xfrm>
          <a:prstGeom prst="rect">
            <a:avLst/>
          </a:prstGeom>
          <a:noFill/>
          <a:ln w="9525">
            <a:noFill/>
            <a:miter lim="800000"/>
            <a:headEnd/>
            <a:tailEnd/>
          </a:ln>
        </p:spPr>
      </p:pic>
      <p:sp>
        <p:nvSpPr>
          <p:cNvPr id="2" name="Titel 1"/>
          <p:cNvSpPr>
            <a:spLocks noGrp="1"/>
          </p:cNvSpPr>
          <p:nvPr>
            <p:ph type="title"/>
          </p:nvPr>
        </p:nvSpPr>
        <p:spPr/>
        <p:txBody>
          <a:bodyPr/>
          <a:lstStyle>
            <a:lvl1pPr>
              <a:defRPr sz="3200"/>
            </a:lvl1pPr>
          </a:lstStyle>
          <a:p>
            <a:r>
              <a:rPr lang="en-US" dirty="0"/>
              <a:t>Titelmasterformat durch Klicken bearbeiten</a:t>
            </a:r>
            <a:endParaRPr lang="de-CH" dirty="0"/>
          </a:p>
        </p:txBody>
      </p:sp>
      <p:sp>
        <p:nvSpPr>
          <p:cNvPr id="3" name="Untertitel 2"/>
          <p:cNvSpPr>
            <a:spLocks noGrp="1"/>
          </p:cNvSpPr>
          <p:nvPr>
            <p:ph type="subTitle" idx="1"/>
          </p:nvPr>
        </p:nvSpPr>
        <p:spPr>
          <a:xfrm>
            <a:off x="0" y="5387975"/>
            <a:ext cx="9153262" cy="1124744"/>
          </a:xfrm>
          <a:prstGeom prst="rect">
            <a:avLst/>
          </a:prstGeom>
        </p:spPr>
        <p:txBody>
          <a:bodyPr>
            <a:normAutofit/>
          </a:bodyPr>
          <a:lstStyle>
            <a:lvl1pPr marL="0" indent="0" algn="ctr">
              <a:buNone/>
              <a:defRPr sz="1800">
                <a:latin typeface="TheSans B3 Light" pitchFamily="50" charset="0"/>
              </a:defRPr>
            </a:lvl1pPr>
          </a:lstStyle>
          <a:p>
            <a:r>
              <a:rPr lang="de-DE" dirty="0"/>
              <a:t>Formatvorlage des Untertitelmasters durch Klicken bearbeiten</a:t>
            </a:r>
            <a:endParaRPr lang="de-CH"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Quantex PP Text mitte">
    <p:spTree>
      <p:nvGrpSpPr>
        <p:cNvPr id="1" name=""/>
        <p:cNvGrpSpPr/>
        <p:nvPr/>
      </p:nvGrpSpPr>
      <p:grpSpPr>
        <a:xfrm>
          <a:off x="0" y="0"/>
          <a:ext cx="0" cy="0"/>
          <a:chOff x="0" y="0"/>
          <a:chExt cx="0" cy="0"/>
        </a:xfrm>
      </p:grpSpPr>
      <p:sp>
        <p:nvSpPr>
          <p:cNvPr id="4"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a:t>
            </a:r>
            <a:r>
              <a:rPr lang="de-CH" sz="1000" dirty="0">
                <a:latin typeface="TheSans B3 Light" pitchFamily="50" charset="0"/>
              </a:rPr>
              <a:t>		Seite </a:t>
            </a:r>
            <a:fld id="{8D1DD7DB-4B19-4132-92C5-DFED2CE4E8B4}" type="slidenum">
              <a:rPr lang="de-CH" sz="1000">
                <a:latin typeface="TheSans B3 Light" pitchFamily="50" charset="0"/>
              </a:rPr>
              <a:pPr algn="ctr" fontAlgn="auto">
                <a:spcBef>
                  <a:spcPts val="0"/>
                </a:spcBef>
                <a:spcAft>
                  <a:spcPts val="0"/>
                </a:spcAft>
                <a:tabLst>
                  <a:tab pos="4038600" algn="ctr"/>
                  <a:tab pos="8077200" algn="r"/>
                </a:tabLst>
                <a:defRPr/>
              </a:pPr>
              <a:t>‹Nr.›</a:t>
            </a:fld>
            <a:endParaRPr lang="de-CH" sz="1000" dirty="0">
              <a:latin typeface="TheSans B3 Light" pitchFamily="50" charset="0"/>
            </a:endParaRPr>
          </a:p>
        </p:txBody>
      </p:sp>
      <p:sp>
        <p:nvSpPr>
          <p:cNvPr id="2" name="Titel 1"/>
          <p:cNvSpPr>
            <a:spLocks noGrp="1"/>
          </p:cNvSpPr>
          <p:nvPr>
            <p:ph type="title"/>
          </p:nvPr>
        </p:nvSpPr>
        <p:spPr/>
        <p:txBody>
          <a:bodyPr/>
          <a:lstStyle/>
          <a:p>
            <a:r>
              <a:rPr lang="de-DE"/>
              <a:t>Titelmasterformat durch Klicken bearbeiten</a:t>
            </a:r>
            <a:endParaRPr lang="de-CH"/>
          </a:p>
        </p:txBody>
      </p:sp>
      <p:sp>
        <p:nvSpPr>
          <p:cNvPr id="5" name="Inhaltsplatzhalter 2"/>
          <p:cNvSpPr>
            <a:spLocks noGrp="1"/>
          </p:cNvSpPr>
          <p:nvPr>
            <p:ph idx="1"/>
          </p:nvPr>
        </p:nvSpPr>
        <p:spPr>
          <a:xfrm>
            <a:off x="446856" y="1495326"/>
            <a:ext cx="8229600" cy="4525963"/>
          </a:xfrm>
          <a:prstGeom prst="rect">
            <a:avLst/>
          </a:prstGeom>
        </p:spPr>
        <p:txBody>
          <a:bodyPr/>
          <a:lstStyle>
            <a:lvl1pPr marL="0" indent="0" algn="ctr" defTabSz="914400" rtl="0" eaLnBrk="1" latinLnBrk="0" hangingPunct="1">
              <a:spcBef>
                <a:spcPts val="1200"/>
              </a:spcBef>
              <a:spcAft>
                <a:spcPts val="1200"/>
              </a:spcAft>
              <a:buFont typeface="Wingdings" pitchFamily="2" charset="2"/>
              <a:buNone/>
              <a:defRPr lang="de-DE" sz="3600" kern="1200" cap="small" baseline="0" dirty="0" smtClean="0">
                <a:solidFill>
                  <a:schemeClr val="tx1"/>
                </a:solidFill>
                <a:latin typeface="TheSans B3 Light" pitchFamily="50"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TheSans B3 Light" pitchFamily="50"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Quantex PP Text">
    <p:spTree>
      <p:nvGrpSpPr>
        <p:cNvPr id="1" name=""/>
        <p:cNvGrpSpPr/>
        <p:nvPr/>
      </p:nvGrpSpPr>
      <p:grpSpPr>
        <a:xfrm>
          <a:off x="0" y="0"/>
          <a:ext cx="0" cy="0"/>
          <a:chOff x="0" y="0"/>
          <a:chExt cx="0" cy="0"/>
        </a:xfrm>
      </p:grpSpPr>
      <p:sp>
        <p:nvSpPr>
          <p:cNvPr id="4"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a:t>
            </a:r>
            <a:r>
              <a:rPr lang="de-CH" sz="1000" dirty="0">
                <a:latin typeface="TheSans B3 Light" pitchFamily="50" charset="0"/>
              </a:rPr>
              <a:t>		Seite </a:t>
            </a:r>
            <a:fld id="{4EF51E25-3E32-4D9B-8532-4EA9CCC00E4F}" type="slidenum">
              <a:rPr lang="de-CH" sz="1000">
                <a:latin typeface="TheSans B3 Light" pitchFamily="50" charset="0"/>
              </a:rPr>
              <a:pPr algn="ctr" fontAlgn="auto">
                <a:spcBef>
                  <a:spcPts val="0"/>
                </a:spcBef>
                <a:spcAft>
                  <a:spcPts val="0"/>
                </a:spcAft>
                <a:tabLst>
                  <a:tab pos="4038600" algn="ctr"/>
                  <a:tab pos="8077200" algn="r"/>
                </a:tabLst>
                <a:defRPr/>
              </a:pPr>
              <a:t>‹Nr.›</a:t>
            </a:fld>
            <a:endParaRPr lang="de-CH" sz="1000" dirty="0">
              <a:latin typeface="TheSans B3 Light" pitchFamily="50" charset="0"/>
            </a:endParaRPr>
          </a:p>
        </p:txBody>
      </p:sp>
      <p:sp>
        <p:nvSpPr>
          <p:cNvPr id="2" name="Titel 1"/>
          <p:cNvSpPr>
            <a:spLocks noGrp="1"/>
          </p:cNvSpPr>
          <p:nvPr>
            <p:ph type="title"/>
          </p:nvPr>
        </p:nvSpPr>
        <p:spPr/>
        <p:txBody>
          <a:bodyPr/>
          <a:lstStyle/>
          <a:p>
            <a:r>
              <a:rPr lang="de-DE" dirty="0"/>
              <a:t>Titelmasterformat durch Klicken bearbeiten</a:t>
            </a:r>
            <a:endParaRPr lang="de-CH" dirty="0"/>
          </a:p>
        </p:txBody>
      </p:sp>
      <p:sp>
        <p:nvSpPr>
          <p:cNvPr id="5" name="Inhaltsplatzhalter 2"/>
          <p:cNvSpPr>
            <a:spLocks noGrp="1"/>
          </p:cNvSpPr>
          <p:nvPr>
            <p:ph idx="1"/>
          </p:nvPr>
        </p:nvSpPr>
        <p:spPr>
          <a:xfrm>
            <a:off x="446856" y="1495326"/>
            <a:ext cx="8229600" cy="4525963"/>
          </a:xfrm>
          <a:prstGeom prst="rect">
            <a:avLst/>
          </a:prstGeom>
        </p:spPr>
        <p:txBody>
          <a:bodyPr/>
          <a:lstStyle>
            <a:lvl1pPr marL="536575" indent="-536575" algn="l" defTabSz="914400" rtl="0" eaLnBrk="1" latinLnBrk="0" hangingPunct="1">
              <a:spcBef>
                <a:spcPts val="600"/>
              </a:spcBef>
              <a:spcAft>
                <a:spcPts val="600"/>
              </a:spcAft>
              <a:buFont typeface="Wingdings" pitchFamily="2" charset="2"/>
              <a:buChar char=""/>
              <a:defRPr lang="de-DE" sz="1800" kern="1200" dirty="0" smtClean="0">
                <a:solidFill>
                  <a:schemeClr val="tx1"/>
                </a:solidFill>
                <a:latin typeface="TheSans B3 Light" pitchFamily="50" charset="0"/>
                <a:ea typeface="+mn-ea"/>
                <a:cs typeface="+mn-cs"/>
              </a:defRPr>
            </a:lvl1pPr>
            <a:lvl2pPr marL="742950" indent="-285750">
              <a:spcBef>
                <a:spcPts val="600"/>
              </a:spcBef>
              <a:spcAft>
                <a:spcPts val="600"/>
              </a:spcAft>
              <a:buClr>
                <a:srgbClr val="A3BAB3"/>
              </a:buClr>
              <a:buFont typeface="Wingdings 3" pitchFamily="18" charset="2"/>
              <a:buChar char=""/>
              <a:defRPr sz="1800">
                <a:latin typeface="TheSans B3 Light" pitchFamily="50"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Quantex PP Grafik">
    <p:spTree>
      <p:nvGrpSpPr>
        <p:cNvPr id="1" name=""/>
        <p:cNvGrpSpPr/>
        <p:nvPr/>
      </p:nvGrpSpPr>
      <p:grpSpPr>
        <a:xfrm>
          <a:off x="0" y="0"/>
          <a:ext cx="0" cy="0"/>
          <a:chOff x="0" y="0"/>
          <a:chExt cx="0" cy="0"/>
        </a:xfrm>
      </p:grpSpPr>
      <p:sp>
        <p:nvSpPr>
          <p:cNvPr id="7"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a:t>
            </a:r>
            <a:r>
              <a:rPr lang="de-CH" sz="1000" dirty="0">
                <a:latin typeface="TheSans B3 Light" pitchFamily="50" charset="0"/>
              </a:rPr>
              <a:t>		Seite </a:t>
            </a:r>
            <a:fld id="{5628F9E3-38CB-4DCE-85B9-338D0A4981E1}" type="slidenum">
              <a:rPr lang="de-CH" sz="1000">
                <a:latin typeface="TheSans B3 Light" pitchFamily="50" charset="0"/>
              </a:rPr>
              <a:pPr algn="ctr" fontAlgn="auto">
                <a:spcBef>
                  <a:spcPts val="0"/>
                </a:spcBef>
                <a:spcAft>
                  <a:spcPts val="0"/>
                </a:spcAft>
                <a:tabLst>
                  <a:tab pos="4038600" algn="ctr"/>
                  <a:tab pos="8077200" algn="r"/>
                </a:tabLst>
                <a:defRPr/>
              </a:pPr>
              <a:t>‹Nr.›</a:t>
            </a:fld>
            <a:endParaRPr lang="de-CH" sz="1000" dirty="0">
              <a:latin typeface="TheSans B3 Light" pitchFamily="50" charset="0"/>
            </a:endParaRPr>
          </a:p>
        </p:txBody>
      </p:sp>
      <p:sp>
        <p:nvSpPr>
          <p:cNvPr id="2" name="Titel 1"/>
          <p:cNvSpPr>
            <a:spLocks noGrp="1"/>
          </p:cNvSpPr>
          <p:nvPr>
            <p:ph type="title"/>
          </p:nvPr>
        </p:nvSpPr>
        <p:spPr/>
        <p:txBody>
          <a:bodyPr/>
          <a:lstStyle/>
          <a:p>
            <a:r>
              <a:rPr lang="de-DE"/>
              <a:t>Titelmasterformat durch Klicken bearbeiten</a:t>
            </a:r>
            <a:endParaRPr lang="de-CH"/>
          </a:p>
        </p:txBody>
      </p:sp>
      <p:sp>
        <p:nvSpPr>
          <p:cNvPr id="5" name="Inhaltsplatzhalter 2"/>
          <p:cNvSpPr>
            <a:spLocks noGrp="1"/>
          </p:cNvSpPr>
          <p:nvPr>
            <p:ph idx="1"/>
          </p:nvPr>
        </p:nvSpPr>
        <p:spPr>
          <a:xfrm>
            <a:off x="446856" y="1495326"/>
            <a:ext cx="8229600" cy="4525963"/>
          </a:xfrm>
          <a:prstGeom prst="rect">
            <a:avLst/>
          </a:prstGeom>
        </p:spPr>
        <p:txBody>
          <a:bodyPr/>
          <a:lstStyle>
            <a:lvl1pPr marL="0" indent="0" algn="ctr" defTabSz="914400" rtl="0" eaLnBrk="1" latinLnBrk="0" hangingPunct="1">
              <a:spcBef>
                <a:spcPts val="1200"/>
              </a:spcBef>
              <a:spcAft>
                <a:spcPts val="1200"/>
              </a:spcAft>
              <a:buFont typeface="Wingdings" pitchFamily="2" charset="2"/>
              <a:buNone/>
              <a:defRPr lang="de-DE" sz="3600" kern="1200" dirty="0" smtClean="0">
                <a:solidFill>
                  <a:schemeClr val="tx1"/>
                </a:solidFill>
                <a:latin typeface="TheSans B3 Light" pitchFamily="50"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TheSans B3 Light" pitchFamily="50"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p:txBody>
      </p:sp>
      <p:sp>
        <p:nvSpPr>
          <p:cNvPr id="6" name="Textplatzhalter 5"/>
          <p:cNvSpPr>
            <a:spLocks noGrp="1"/>
          </p:cNvSpPr>
          <p:nvPr>
            <p:ph type="body" sz="quarter" idx="10"/>
          </p:nvPr>
        </p:nvSpPr>
        <p:spPr>
          <a:xfrm>
            <a:off x="6372225" y="6021388"/>
            <a:ext cx="2303463" cy="215900"/>
          </a:xfrm>
          <a:prstGeom prst="rect">
            <a:avLst/>
          </a:prstGeom>
        </p:spPr>
        <p:txBody>
          <a:bodyPr/>
          <a:lstStyle>
            <a:lvl1pPr marL="0" indent="0" algn="r">
              <a:buNone/>
              <a:defRPr sz="800">
                <a:latin typeface="TheSans B3 Light" pitchFamily="50" charset="0"/>
              </a:defRPr>
            </a:lvl1pPr>
          </a:lstStyle>
          <a:p>
            <a:pPr lvl="0"/>
            <a:r>
              <a:rPr lang="en-US" dirty="0"/>
              <a:t>Textmasterformate durch Klicken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Quantex PP Text Vergleich">
    <p:spTree>
      <p:nvGrpSpPr>
        <p:cNvPr id="1" name=""/>
        <p:cNvGrpSpPr/>
        <p:nvPr/>
      </p:nvGrpSpPr>
      <p:grpSpPr>
        <a:xfrm>
          <a:off x="0" y="0"/>
          <a:ext cx="0" cy="0"/>
          <a:chOff x="0" y="0"/>
          <a:chExt cx="0" cy="0"/>
        </a:xfrm>
      </p:grpSpPr>
      <p:sp>
        <p:nvSpPr>
          <p:cNvPr id="7" name="Textfeld 2"/>
          <p:cNvSpPr txBox="1"/>
          <p:nvPr userDrawn="1"/>
        </p:nvSpPr>
        <p:spPr>
          <a:xfrm>
            <a:off x="395288" y="6308725"/>
            <a:ext cx="8280400" cy="246063"/>
          </a:xfrm>
          <a:prstGeom prst="rect">
            <a:avLst/>
          </a:prstGeom>
          <a:noFill/>
        </p:spPr>
        <p:txBody>
          <a:bodyPr>
            <a:spAutoFit/>
          </a:bodyPr>
          <a:lstStyle/>
          <a:p>
            <a:pPr algn="ctr" fontAlgn="auto">
              <a:spcBef>
                <a:spcPts val="0"/>
              </a:spcBef>
              <a:spcAft>
                <a:spcPts val="0"/>
              </a:spcAft>
              <a:tabLst>
                <a:tab pos="4038600" algn="ctr"/>
                <a:tab pos="8077200" algn="r"/>
              </a:tabLst>
              <a:defRPr/>
            </a:pPr>
            <a:r>
              <a:rPr lang="de-CH" sz="1000" dirty="0" err="1">
                <a:latin typeface="Calibri Light" panose="020F0302020204030204" pitchFamily="34" charset="0"/>
              </a:rPr>
              <a:t>Quantex</a:t>
            </a:r>
            <a:r>
              <a:rPr lang="de-CH" sz="1000" dirty="0">
                <a:latin typeface="Calibri Light" panose="020F0302020204030204" pitchFamily="34" charset="0"/>
              </a:rPr>
              <a:t> Multi Asset Fund </a:t>
            </a:r>
            <a:r>
              <a:rPr lang="de-CH" sz="1000" dirty="0">
                <a:latin typeface="TheSans B3 Light" pitchFamily="50" charset="0"/>
              </a:rPr>
              <a:t>		Seite </a:t>
            </a:r>
            <a:fld id="{7FF9DCA2-322E-408E-8341-64C9EE3ADC01}" type="slidenum">
              <a:rPr lang="de-CH" sz="1000">
                <a:latin typeface="TheSans B3 Light" pitchFamily="50" charset="0"/>
              </a:rPr>
              <a:pPr algn="ctr" fontAlgn="auto">
                <a:spcBef>
                  <a:spcPts val="0"/>
                </a:spcBef>
                <a:spcAft>
                  <a:spcPts val="0"/>
                </a:spcAft>
                <a:tabLst>
                  <a:tab pos="4038600" algn="ctr"/>
                  <a:tab pos="8077200" algn="r"/>
                </a:tabLst>
                <a:defRPr/>
              </a:pPr>
              <a:t>‹Nr.›</a:t>
            </a:fld>
            <a:endParaRPr lang="de-CH" sz="1000" dirty="0">
              <a:latin typeface="TheSans B3 Light" pitchFamily="50" charset="0"/>
            </a:endParaRPr>
          </a:p>
        </p:txBody>
      </p:sp>
      <p:sp>
        <p:nvSpPr>
          <p:cNvPr id="2" name="Titel 1"/>
          <p:cNvSpPr>
            <a:spLocks noGrp="1"/>
          </p:cNvSpPr>
          <p:nvPr>
            <p:ph type="title"/>
          </p:nvPr>
        </p:nvSpPr>
        <p:spPr/>
        <p:txBody>
          <a:bodyPr/>
          <a:lstStyle/>
          <a:p>
            <a:r>
              <a:rPr lang="de-DE"/>
              <a:t>Titelmasterformat durch Klicken bearbeiten</a:t>
            </a:r>
            <a:endParaRPr lang="de-CH" dirty="0"/>
          </a:p>
        </p:txBody>
      </p:sp>
      <p:sp>
        <p:nvSpPr>
          <p:cNvPr id="5" name="Inhaltsplatzhalter 2"/>
          <p:cNvSpPr>
            <a:spLocks noGrp="1"/>
          </p:cNvSpPr>
          <p:nvPr>
            <p:ph idx="1"/>
          </p:nvPr>
        </p:nvSpPr>
        <p:spPr>
          <a:xfrm>
            <a:off x="446856" y="1495326"/>
            <a:ext cx="4089140" cy="4525963"/>
          </a:xfrm>
          <a:prstGeom prst="rect">
            <a:avLst/>
          </a:prstGeom>
        </p:spPr>
        <p:txBody>
          <a:bodyPr/>
          <a:lstStyle>
            <a:lvl1pPr marL="536575" indent="-536575" algn="l" defTabSz="914400" rtl="0" eaLnBrk="1" latinLnBrk="0" hangingPunct="1">
              <a:spcBef>
                <a:spcPts val="1200"/>
              </a:spcBef>
              <a:spcAft>
                <a:spcPts val="1200"/>
              </a:spcAft>
              <a:buFont typeface="Wingdings" pitchFamily="2" charset="2"/>
              <a:buChar char=""/>
              <a:defRPr lang="de-DE" sz="1800" kern="1200" dirty="0" smtClean="0">
                <a:solidFill>
                  <a:schemeClr val="tx1"/>
                </a:solidFill>
                <a:latin typeface="TheSans B3 Light" pitchFamily="50"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TheSans B3 Light" pitchFamily="50"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a:t>Textmasterformat bearbeiten</a:t>
            </a:r>
          </a:p>
          <a:p>
            <a:pPr lvl="1"/>
            <a:r>
              <a:rPr lang="de-DE"/>
              <a:t>Zweite Ebene</a:t>
            </a:r>
          </a:p>
        </p:txBody>
      </p:sp>
      <p:sp>
        <p:nvSpPr>
          <p:cNvPr id="6" name="Inhaltsplatzhalter 2"/>
          <p:cNvSpPr>
            <a:spLocks noGrp="1"/>
          </p:cNvSpPr>
          <p:nvPr>
            <p:ph idx="10"/>
          </p:nvPr>
        </p:nvSpPr>
        <p:spPr>
          <a:xfrm>
            <a:off x="4587316" y="1494311"/>
            <a:ext cx="4089140" cy="4525963"/>
          </a:xfrm>
          <a:prstGeom prst="rect">
            <a:avLst/>
          </a:prstGeom>
        </p:spPr>
        <p:txBody>
          <a:bodyPr/>
          <a:lstStyle>
            <a:lvl1pPr marL="536575" indent="-536575" algn="l" defTabSz="914400" rtl="0" eaLnBrk="1" latinLnBrk="0" hangingPunct="1">
              <a:spcBef>
                <a:spcPts val="1200"/>
              </a:spcBef>
              <a:spcAft>
                <a:spcPts val="1200"/>
              </a:spcAft>
              <a:buFont typeface="Wingdings" pitchFamily="2" charset="2"/>
              <a:buChar char=""/>
              <a:defRPr lang="de-DE" sz="1800" kern="1200" dirty="0" smtClean="0">
                <a:solidFill>
                  <a:schemeClr val="tx1"/>
                </a:solidFill>
                <a:latin typeface="TheSans B3 Light" pitchFamily="50" charset="0"/>
                <a:ea typeface="+mn-ea"/>
                <a:cs typeface="+mn-cs"/>
              </a:defRPr>
            </a:lvl1pPr>
            <a:lvl2pPr marL="742950" indent="-285750">
              <a:spcBef>
                <a:spcPts val="1200"/>
              </a:spcBef>
              <a:spcAft>
                <a:spcPts val="1200"/>
              </a:spcAft>
              <a:buClr>
                <a:srgbClr val="A3BAB3"/>
              </a:buClr>
              <a:buFont typeface="Wingdings 3" pitchFamily="18" charset="2"/>
              <a:buChar char=""/>
              <a:defRPr sz="1800">
                <a:latin typeface="TheSans B3 Light" pitchFamily="50" charset="0"/>
              </a:defRPr>
            </a:lvl2pPr>
            <a:lvl3pPr>
              <a:defRPr>
                <a:latin typeface="TheSans B3 Light" pitchFamily="50" charset="0"/>
              </a:defRPr>
            </a:lvl3pPr>
            <a:lvl4pPr>
              <a:defRPr>
                <a:latin typeface="TheSans B3 Light" pitchFamily="50" charset="0"/>
              </a:defRPr>
            </a:lvl4pPr>
            <a:lvl5pPr>
              <a:defRPr>
                <a:latin typeface="TheSans B3 Light" pitchFamily="50" charset="0"/>
              </a:defRPr>
            </a:lvl5pPr>
          </a:lstStyle>
          <a:p>
            <a:pPr lvl="0"/>
            <a:r>
              <a:rPr lang="de-DE"/>
              <a:t>Textmasterformat bearbeiten</a:t>
            </a:r>
          </a:p>
          <a:p>
            <a:pPr lvl="1"/>
            <a:r>
              <a:rPr lang="de-DE"/>
              <a:t>Zweite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elseite Quantex Commodity Fun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3200">
                <a:latin typeface="Calibri Light" panose="020F0302020204030204" pitchFamily="34" charset="0"/>
              </a:defRPr>
            </a:lvl1pPr>
          </a:lstStyle>
          <a:p>
            <a:r>
              <a:rPr lang="en-US" dirty="0"/>
              <a:t>Titelmasterformat durch Klicken bearbeiten</a:t>
            </a:r>
            <a:endParaRPr lang="de-CH" dirty="0"/>
          </a:p>
        </p:txBody>
      </p:sp>
    </p:spTree>
    <p:extLst>
      <p:ext uri="{BB962C8B-B14F-4D97-AF65-F5344CB8AC3E}">
        <p14:creationId xmlns:p14="http://schemas.microsoft.com/office/powerpoint/2010/main" val="3388163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04813" y="485775"/>
            <a:ext cx="8334375" cy="649288"/>
          </a:xfrm>
          <a:prstGeom prst="rect">
            <a:avLst/>
          </a:prstGeom>
        </p:spPr>
        <p:txBody>
          <a:bodyPr vert="horz" lIns="91440" tIns="45720" rIns="91440" bIns="45720" rtlCol="0" anchor="ctr">
            <a:noAutofit/>
          </a:bodyPr>
          <a:lstStyle/>
          <a:p>
            <a:endParaRPr lang="de-CH" dirty="0"/>
          </a:p>
        </p:txBody>
      </p:sp>
      <p:pic>
        <p:nvPicPr>
          <p:cNvPr id="1027" name="Grafik 6"/>
          <p:cNvPicPr>
            <a:picLocks noChangeAspect="1"/>
          </p:cNvPicPr>
          <p:nvPr/>
        </p:nvPicPr>
        <p:blipFill>
          <a:blip r:embed="rId16"/>
          <a:srcRect/>
          <a:stretch>
            <a:fillRect/>
          </a:stretch>
        </p:blipFill>
        <p:spPr bwMode="auto">
          <a:xfrm>
            <a:off x="425450" y="179388"/>
            <a:ext cx="1079500" cy="946150"/>
          </a:xfrm>
          <a:prstGeom prst="rect">
            <a:avLst/>
          </a:prstGeom>
          <a:noFill/>
          <a:ln w="9525">
            <a:noFill/>
            <a:miter lim="800000"/>
            <a:headEnd/>
            <a:tailEnd/>
          </a:ln>
        </p:spPr>
      </p:pic>
      <p:cxnSp>
        <p:nvCxnSpPr>
          <p:cNvPr id="8" name="Gerade Verbindung 7"/>
          <p:cNvCxnSpPr/>
          <p:nvPr/>
        </p:nvCxnSpPr>
        <p:spPr>
          <a:xfrm>
            <a:off x="404813" y="1125538"/>
            <a:ext cx="8334375" cy="0"/>
          </a:xfrm>
          <a:prstGeom prst="line">
            <a:avLst/>
          </a:prstGeom>
          <a:ln w="31750" cap="sq">
            <a:solidFill>
              <a:srgbClr val="C1BCA4"/>
            </a:solidFill>
            <a:miter lim="800000"/>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14338" y="6308725"/>
            <a:ext cx="8261350" cy="0"/>
          </a:xfrm>
          <a:prstGeom prst="line">
            <a:avLst/>
          </a:prstGeom>
          <a:ln w="31750" cap="sq">
            <a:solidFill>
              <a:srgbClr val="C1BCA4"/>
            </a:solidFill>
            <a:miter lim="800000"/>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 id="2147483681" r:id="rId13"/>
    <p:sldLayoutId id="2147483682" r:id="rId14"/>
  </p:sldLayoutIdLst>
  <p:hf hdr="0"/>
  <p:txStyles>
    <p:titleStyle>
      <a:lvl1pPr marL="1438275" algn="l" rtl="0" fontAlgn="base">
        <a:spcBef>
          <a:spcPct val="0"/>
        </a:spcBef>
        <a:spcAft>
          <a:spcPct val="0"/>
        </a:spcAft>
        <a:defRPr sz="3600" kern="1200" cap="small">
          <a:solidFill>
            <a:srgbClr val="3E381A"/>
          </a:solidFill>
          <a:latin typeface="TheSans B3 Light" pitchFamily="50" charset="0"/>
          <a:ea typeface="+mj-ea"/>
          <a:cs typeface="+mj-cs"/>
        </a:defRPr>
      </a:lvl1pPr>
      <a:lvl2pPr marL="1438275" algn="l" rtl="0" fontAlgn="base">
        <a:spcBef>
          <a:spcPct val="0"/>
        </a:spcBef>
        <a:spcAft>
          <a:spcPct val="0"/>
        </a:spcAft>
        <a:defRPr sz="3600">
          <a:solidFill>
            <a:srgbClr val="3E381A"/>
          </a:solidFill>
          <a:latin typeface="TheSans B3 Light" pitchFamily="50" charset="0"/>
        </a:defRPr>
      </a:lvl2pPr>
      <a:lvl3pPr marL="1438275" algn="l" rtl="0" fontAlgn="base">
        <a:spcBef>
          <a:spcPct val="0"/>
        </a:spcBef>
        <a:spcAft>
          <a:spcPct val="0"/>
        </a:spcAft>
        <a:defRPr sz="3600">
          <a:solidFill>
            <a:srgbClr val="3E381A"/>
          </a:solidFill>
          <a:latin typeface="TheSans B3 Light" pitchFamily="50" charset="0"/>
        </a:defRPr>
      </a:lvl3pPr>
      <a:lvl4pPr marL="1438275" algn="l" rtl="0" fontAlgn="base">
        <a:spcBef>
          <a:spcPct val="0"/>
        </a:spcBef>
        <a:spcAft>
          <a:spcPct val="0"/>
        </a:spcAft>
        <a:defRPr sz="3600">
          <a:solidFill>
            <a:srgbClr val="3E381A"/>
          </a:solidFill>
          <a:latin typeface="TheSans B3 Light" pitchFamily="50" charset="0"/>
        </a:defRPr>
      </a:lvl4pPr>
      <a:lvl5pPr marL="1438275" algn="l" rtl="0" fontAlgn="base">
        <a:spcBef>
          <a:spcPct val="0"/>
        </a:spcBef>
        <a:spcAft>
          <a:spcPct val="0"/>
        </a:spcAft>
        <a:defRPr sz="3600">
          <a:solidFill>
            <a:srgbClr val="3E381A"/>
          </a:solidFill>
          <a:latin typeface="TheSans B3 Light" pitchFamily="50" charset="0"/>
        </a:defRPr>
      </a:lvl5pPr>
      <a:lvl6pPr marL="1895475" algn="l" rtl="0" fontAlgn="base">
        <a:spcBef>
          <a:spcPct val="0"/>
        </a:spcBef>
        <a:spcAft>
          <a:spcPct val="0"/>
        </a:spcAft>
        <a:defRPr sz="3600">
          <a:solidFill>
            <a:srgbClr val="3E381A"/>
          </a:solidFill>
          <a:latin typeface="TheSans B3 Light" pitchFamily="50" charset="0"/>
        </a:defRPr>
      </a:lvl6pPr>
      <a:lvl7pPr marL="2352675" algn="l" rtl="0" fontAlgn="base">
        <a:spcBef>
          <a:spcPct val="0"/>
        </a:spcBef>
        <a:spcAft>
          <a:spcPct val="0"/>
        </a:spcAft>
        <a:defRPr sz="3600">
          <a:solidFill>
            <a:srgbClr val="3E381A"/>
          </a:solidFill>
          <a:latin typeface="TheSans B3 Light" pitchFamily="50" charset="0"/>
        </a:defRPr>
      </a:lvl7pPr>
      <a:lvl8pPr marL="2809875" algn="l" rtl="0" fontAlgn="base">
        <a:spcBef>
          <a:spcPct val="0"/>
        </a:spcBef>
        <a:spcAft>
          <a:spcPct val="0"/>
        </a:spcAft>
        <a:defRPr sz="3600">
          <a:solidFill>
            <a:srgbClr val="3E381A"/>
          </a:solidFill>
          <a:latin typeface="TheSans B3 Light" pitchFamily="50" charset="0"/>
        </a:defRPr>
      </a:lvl8pPr>
      <a:lvl9pPr marL="3267075" algn="l" rtl="0" fontAlgn="base">
        <a:spcBef>
          <a:spcPct val="0"/>
        </a:spcBef>
        <a:spcAft>
          <a:spcPct val="0"/>
        </a:spcAft>
        <a:defRPr sz="3600">
          <a:solidFill>
            <a:srgbClr val="3E381A"/>
          </a:solidFill>
          <a:latin typeface="TheSans B3 Light" pitchFamily="50"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2.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jpg"/><Relationship Id="rId7" Type="http://schemas.openxmlformats.org/officeDocument/2006/relationships/image" Target="../media/image45.jpg"/><Relationship Id="rId2" Type="http://schemas.openxmlformats.org/officeDocument/2006/relationships/image" Target="../media/image40.jpg"/><Relationship Id="rId1" Type="http://schemas.openxmlformats.org/officeDocument/2006/relationships/slideLayout" Target="../slideLayouts/slideLayout4.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jp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e-CH" sz="3600" dirty="0" err="1">
                <a:latin typeface="Calibri Light" panose="020F0302020204030204" pitchFamily="34" charset="0"/>
              </a:rPr>
              <a:t>Quantex</a:t>
            </a:r>
            <a:r>
              <a:rPr lang="de-CH" sz="3600" dirty="0">
                <a:latin typeface="Calibri Light" panose="020F0302020204030204" pitchFamily="34" charset="0"/>
              </a:rPr>
              <a:t> Multi </a:t>
            </a:r>
            <a:r>
              <a:rPr lang="de-CH" sz="3600" dirty="0"/>
              <a:t>Asset </a:t>
            </a:r>
            <a:r>
              <a:rPr lang="de-CH" sz="3600" dirty="0">
                <a:latin typeface="Calibri Light" panose="020F0302020204030204" pitchFamily="34" charset="0"/>
              </a:rPr>
              <a:t>Fund</a:t>
            </a:r>
          </a:p>
        </p:txBody>
      </p:sp>
      <p:sp>
        <p:nvSpPr>
          <p:cNvPr id="3" name="Textfeld 2"/>
          <p:cNvSpPr txBox="1"/>
          <p:nvPr/>
        </p:nvSpPr>
        <p:spPr>
          <a:xfrm>
            <a:off x="989601" y="5756449"/>
            <a:ext cx="7164797" cy="584775"/>
          </a:xfrm>
          <a:prstGeom prst="rect">
            <a:avLst/>
          </a:prstGeom>
          <a:noFill/>
        </p:spPr>
        <p:txBody>
          <a:bodyPr wrap="square" rtlCol="0">
            <a:spAutoFit/>
          </a:bodyPr>
          <a:lstStyle/>
          <a:p>
            <a:pPr algn="ctr"/>
            <a:r>
              <a:rPr lang="de-CH" sz="3200" b="1" cap="small" dirty="0">
                <a:latin typeface="Calibri Light" panose="020F0302020204030204" pitchFamily="34" charset="0"/>
              </a:rPr>
              <a:t>Boring Investments </a:t>
            </a:r>
            <a:r>
              <a:rPr lang="de-CH" sz="3200" b="1" cap="small" dirty="0" err="1">
                <a:latin typeface="Calibri Light" panose="020F0302020204030204" pitchFamily="34" charset="0"/>
              </a:rPr>
              <a:t>return</a:t>
            </a:r>
            <a:r>
              <a:rPr lang="de-CH" sz="3200" b="1" cap="small" dirty="0">
                <a:latin typeface="Calibri Light" panose="020F0302020204030204" pitchFamily="34" charset="0"/>
              </a:rPr>
              <a:t> </a:t>
            </a:r>
            <a:r>
              <a:rPr lang="de-CH" sz="3200" b="1" cap="small" dirty="0" err="1">
                <a:latin typeface="Calibri Light" panose="020F0302020204030204" pitchFamily="34" charset="0"/>
              </a:rPr>
              <a:t>more</a:t>
            </a:r>
            <a:endParaRPr lang="de-CH" sz="3200" b="1" cap="small" dirty="0">
              <a:latin typeface="Calibri Light" panose="020F0302020204030204" pitchFamily="34" charset="0"/>
            </a:endParaRPr>
          </a:p>
        </p:txBody>
      </p:sp>
      <p:pic>
        <p:nvPicPr>
          <p:cNvPr id="4" name="Picture 9">
            <a:extLst>
              <a:ext uri="{FF2B5EF4-FFF2-40B4-BE49-F238E27FC236}">
                <a16:creationId xmlns:a16="http://schemas.microsoft.com/office/drawing/2014/main" id="{B50CA357-484C-18EE-41C2-9F1324F88E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540958"/>
            <a:ext cx="3600400" cy="2394407"/>
          </a:xfrm>
          <a:prstGeom prst="rect">
            <a:avLst/>
          </a:prstGeom>
        </p:spPr>
      </p:pic>
      <p:pic>
        <p:nvPicPr>
          <p:cNvPr id="5" name="Picture 5">
            <a:extLst>
              <a:ext uri="{FF2B5EF4-FFF2-40B4-BE49-F238E27FC236}">
                <a16:creationId xmlns:a16="http://schemas.microsoft.com/office/drawing/2014/main" id="{BAD6684E-3128-E3A7-A3F1-B123B341A2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1412776"/>
            <a:ext cx="3600400" cy="2401439"/>
          </a:xfrm>
          <a:prstGeom prst="rect">
            <a:avLst/>
          </a:prstGeom>
        </p:spPr>
      </p:pic>
      <p:pic>
        <p:nvPicPr>
          <p:cNvPr id="10" name="Grafik 9">
            <a:extLst>
              <a:ext uri="{FF2B5EF4-FFF2-40B4-BE49-F238E27FC236}">
                <a16:creationId xmlns:a16="http://schemas.microsoft.com/office/drawing/2014/main" id="{68EFED40-DEEB-585C-BFED-2AE71301B7D3}"/>
              </a:ext>
            </a:extLst>
          </p:cNvPr>
          <p:cNvPicPr>
            <a:picLocks noChangeAspect="1"/>
          </p:cNvPicPr>
          <p:nvPr/>
        </p:nvPicPr>
        <p:blipFill>
          <a:blip r:embed="rId4"/>
          <a:stretch>
            <a:fillRect/>
          </a:stretch>
        </p:blipFill>
        <p:spPr>
          <a:xfrm>
            <a:off x="3347864" y="3251824"/>
            <a:ext cx="2684313" cy="2471445"/>
          </a:xfrm>
          <a:prstGeom prst="rect">
            <a:avLst/>
          </a:prstGeom>
        </p:spPr>
      </p:pic>
    </p:spTree>
    <p:extLst>
      <p:ext uri="{BB962C8B-B14F-4D97-AF65-F5344CB8AC3E}">
        <p14:creationId xmlns:p14="http://schemas.microsoft.com/office/powerpoint/2010/main" val="3469893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E10F57-6DD5-50AE-167E-5F4FF82880A5}"/>
              </a:ext>
            </a:extLst>
          </p:cNvPr>
          <p:cNvSpPr>
            <a:spLocks noGrp="1"/>
          </p:cNvSpPr>
          <p:nvPr>
            <p:ph type="title"/>
          </p:nvPr>
        </p:nvSpPr>
        <p:spPr/>
        <p:txBody>
          <a:bodyPr/>
          <a:lstStyle/>
          <a:p>
            <a:endParaRPr lang="de-CH"/>
          </a:p>
        </p:txBody>
      </p:sp>
      <p:sp>
        <p:nvSpPr>
          <p:cNvPr id="3" name="Inhaltsplatzhalter 2"/>
          <p:cNvSpPr>
            <a:spLocks noGrp="1"/>
          </p:cNvSpPr>
          <p:nvPr>
            <p:ph idx="1"/>
          </p:nvPr>
        </p:nvSpPr>
        <p:spPr/>
        <p:txBody>
          <a:bodyPr/>
          <a:lstStyle/>
          <a:p>
            <a:pPr fontAlgn="auto">
              <a:defRPr/>
            </a:pPr>
            <a:r>
              <a:rPr lang="de-DE" sz="2800" b="1" cap="none" dirty="0"/>
              <a:t>„</a:t>
            </a:r>
            <a:r>
              <a:rPr lang="de-DE" sz="2800" b="1" cap="none" dirty="0" err="1"/>
              <a:t>It</a:t>
            </a:r>
            <a:r>
              <a:rPr lang="de-DE" sz="2800" b="1" cap="none" dirty="0"/>
              <a:t> </a:t>
            </a:r>
            <a:r>
              <a:rPr lang="de-DE" sz="2800" b="1" cap="none" dirty="0" err="1"/>
              <a:t>is</a:t>
            </a:r>
            <a:r>
              <a:rPr lang="de-DE" sz="2800" b="1" cap="none" dirty="0"/>
              <a:t> not </a:t>
            </a:r>
            <a:r>
              <a:rPr lang="de-DE" sz="2800" b="1" cap="none" dirty="0" err="1"/>
              <a:t>necessary</a:t>
            </a:r>
            <a:r>
              <a:rPr lang="de-DE" sz="2800" b="1" cap="none" dirty="0"/>
              <a:t> </a:t>
            </a:r>
            <a:r>
              <a:rPr lang="de-DE" sz="2800" b="1" cap="none" dirty="0" err="1"/>
              <a:t>to</a:t>
            </a:r>
            <a:r>
              <a:rPr lang="de-DE" sz="2800" b="1" cap="none" dirty="0"/>
              <a:t> do </a:t>
            </a:r>
            <a:r>
              <a:rPr lang="de-DE" sz="2800" b="1" cap="none" dirty="0" err="1"/>
              <a:t>extraordinary</a:t>
            </a:r>
            <a:r>
              <a:rPr lang="de-DE" sz="2800" b="1" cap="none" dirty="0"/>
              <a:t> </a:t>
            </a:r>
            <a:r>
              <a:rPr lang="de-DE" sz="2800" b="1" cap="none" dirty="0" err="1"/>
              <a:t>things</a:t>
            </a:r>
            <a:r>
              <a:rPr lang="de-DE" sz="2800" b="1" cap="none" dirty="0"/>
              <a:t> </a:t>
            </a:r>
            <a:r>
              <a:rPr lang="de-DE" sz="2800" b="1" cap="none" dirty="0" err="1"/>
              <a:t>to</a:t>
            </a:r>
            <a:r>
              <a:rPr lang="de-DE" sz="2800" b="1" cap="none" dirty="0"/>
              <a:t> </a:t>
            </a:r>
            <a:r>
              <a:rPr lang="de-DE" sz="2800" b="1" cap="none" dirty="0" err="1"/>
              <a:t>get</a:t>
            </a:r>
            <a:r>
              <a:rPr lang="de-DE" sz="2800" b="1" cap="none" dirty="0"/>
              <a:t> </a:t>
            </a:r>
            <a:r>
              <a:rPr lang="de-DE" sz="2800" b="1" cap="none" dirty="0" err="1"/>
              <a:t>extraordinary</a:t>
            </a:r>
            <a:r>
              <a:rPr lang="de-DE" sz="2800" b="1" cap="none" dirty="0"/>
              <a:t> </a:t>
            </a:r>
            <a:r>
              <a:rPr lang="de-DE" sz="2800" b="1" cap="none" dirty="0" err="1"/>
              <a:t>results</a:t>
            </a:r>
            <a:r>
              <a:rPr lang="de-DE" sz="2800" b="1" cap="none" dirty="0"/>
              <a:t>.“</a:t>
            </a:r>
          </a:p>
          <a:p>
            <a:pPr fontAlgn="auto">
              <a:defRPr/>
            </a:pPr>
            <a:endParaRPr lang="de-DE" sz="3200" b="1" dirty="0"/>
          </a:p>
          <a:p>
            <a:pPr fontAlgn="auto">
              <a:defRPr/>
            </a:pPr>
            <a:endParaRPr lang="de-DE" sz="3200" b="1" dirty="0"/>
          </a:p>
          <a:p>
            <a:pPr fontAlgn="auto">
              <a:defRPr/>
            </a:pPr>
            <a:endParaRPr lang="de-DE" sz="3200" b="1" dirty="0"/>
          </a:p>
          <a:p>
            <a:pPr fontAlgn="auto">
              <a:defRPr/>
            </a:pPr>
            <a:r>
              <a:rPr lang="de-DE" sz="2400" dirty="0"/>
              <a:t>Warren Buffett</a:t>
            </a:r>
          </a:p>
        </p:txBody>
      </p:sp>
      <p:pic>
        <p:nvPicPr>
          <p:cNvPr id="4" name="Grafik 3">
            <a:extLst>
              <a:ext uri="{FF2B5EF4-FFF2-40B4-BE49-F238E27FC236}">
                <a16:creationId xmlns:a16="http://schemas.microsoft.com/office/drawing/2014/main" id="{F809A02F-9E4C-4302-A91F-EE82A26440C1}"/>
              </a:ext>
            </a:extLst>
          </p:cNvPr>
          <p:cNvPicPr>
            <a:picLocks noChangeAspect="1"/>
          </p:cNvPicPr>
          <p:nvPr/>
        </p:nvPicPr>
        <p:blipFill>
          <a:blip r:embed="rId2"/>
          <a:stretch>
            <a:fillRect/>
          </a:stretch>
        </p:blipFill>
        <p:spPr>
          <a:xfrm>
            <a:off x="3555491" y="2996952"/>
            <a:ext cx="2033017" cy="2097411"/>
          </a:xfrm>
          <a:prstGeom prst="rect">
            <a:avLst/>
          </a:prstGeom>
        </p:spPr>
      </p:pic>
    </p:spTree>
    <p:extLst>
      <p:ext uri="{BB962C8B-B14F-4D97-AF65-F5344CB8AC3E}">
        <p14:creationId xmlns:p14="http://schemas.microsoft.com/office/powerpoint/2010/main" val="3872309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988840"/>
            <a:ext cx="8229600" cy="4525963"/>
          </a:xfrm>
        </p:spPr>
        <p:txBody>
          <a:bodyPr/>
          <a:lstStyle/>
          <a:p>
            <a:pPr fontAlgn="auto">
              <a:defRPr/>
            </a:pPr>
            <a:endParaRPr lang="de-CH" dirty="0"/>
          </a:p>
          <a:p>
            <a:pPr fontAlgn="auto">
              <a:defRPr/>
            </a:pPr>
            <a:r>
              <a:rPr lang="en-US" dirty="0"/>
              <a:t>Extraordinary Results</a:t>
            </a:r>
            <a:endParaRPr lang="de-CH" dirty="0"/>
          </a:p>
        </p:txBody>
      </p:sp>
    </p:spTree>
    <p:extLst>
      <p:ext uri="{BB962C8B-B14F-4D97-AF65-F5344CB8AC3E}">
        <p14:creationId xmlns:p14="http://schemas.microsoft.com/office/powerpoint/2010/main" val="2691134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BC60905-E1F7-BED7-80C8-332D80D64234}"/>
              </a:ext>
            </a:extLst>
          </p:cNvPr>
          <p:cNvPicPr>
            <a:picLocks noChangeAspect="1"/>
          </p:cNvPicPr>
          <p:nvPr/>
        </p:nvPicPr>
        <p:blipFill>
          <a:blip r:embed="rId2"/>
          <a:stretch>
            <a:fillRect/>
          </a:stretch>
        </p:blipFill>
        <p:spPr>
          <a:xfrm>
            <a:off x="1127923" y="2157893"/>
            <a:ext cx="7380312" cy="3776147"/>
          </a:xfrm>
          <a:prstGeom prst="rect">
            <a:avLst/>
          </a:prstGeom>
        </p:spPr>
      </p:pic>
      <p:sp>
        <p:nvSpPr>
          <p:cNvPr id="2" name="Titel 1"/>
          <p:cNvSpPr>
            <a:spLocks noGrp="1"/>
          </p:cNvSpPr>
          <p:nvPr>
            <p:ph type="title"/>
          </p:nvPr>
        </p:nvSpPr>
        <p:spPr/>
        <p:txBody>
          <a:bodyPr/>
          <a:lstStyle/>
          <a:p>
            <a:r>
              <a:rPr lang="de-DE" dirty="0"/>
              <a:t>Outperformance </a:t>
            </a:r>
            <a:r>
              <a:rPr lang="de-DE" dirty="0" err="1"/>
              <a:t>since</a:t>
            </a:r>
            <a:r>
              <a:rPr lang="de-DE" dirty="0"/>
              <a:t> Inception</a:t>
            </a:r>
            <a:endParaRPr lang="de-CH" dirty="0"/>
          </a:p>
        </p:txBody>
      </p:sp>
      <p:sp>
        <p:nvSpPr>
          <p:cNvPr id="7" name="Textplatzhalter 3"/>
          <p:cNvSpPr>
            <a:spLocks noGrp="1"/>
          </p:cNvSpPr>
          <p:nvPr>
            <p:ph type="body" sz="quarter" idx="11"/>
          </p:nvPr>
        </p:nvSpPr>
        <p:spPr>
          <a:xfrm>
            <a:off x="6579976" y="6088694"/>
            <a:ext cx="2303463" cy="215900"/>
          </a:xfrm>
        </p:spPr>
        <p:txBody>
          <a:bodyPr/>
          <a:lstStyle/>
          <a:p>
            <a:r>
              <a:rPr lang="de-DE" dirty="0"/>
              <a:t>Quelle: Bloomberg </a:t>
            </a:r>
            <a:r>
              <a:rPr lang="de-DE" dirty="0" err="1"/>
              <a:t>as</a:t>
            </a:r>
            <a:r>
              <a:rPr lang="de-DE" dirty="0"/>
              <a:t> </a:t>
            </a:r>
            <a:r>
              <a:rPr lang="de-DE" dirty="0" err="1"/>
              <a:t>of</a:t>
            </a:r>
            <a:r>
              <a:rPr lang="de-DE" dirty="0"/>
              <a:t> </a:t>
            </a:r>
            <a:r>
              <a:rPr lang="de-DE" dirty="0" err="1"/>
              <a:t>October</a:t>
            </a:r>
            <a:r>
              <a:rPr lang="de-DE" dirty="0"/>
              <a:t> 9, 2025</a:t>
            </a:r>
            <a:endParaRPr lang="de-CH" dirty="0"/>
          </a:p>
        </p:txBody>
      </p:sp>
      <p:pic>
        <p:nvPicPr>
          <p:cNvPr id="6" name="Grafik 5">
            <a:extLst>
              <a:ext uri="{FF2B5EF4-FFF2-40B4-BE49-F238E27FC236}">
                <a16:creationId xmlns:a16="http://schemas.microsoft.com/office/drawing/2014/main" id="{61059126-02EF-40E0-A44D-E194BDF84A66}"/>
              </a:ext>
            </a:extLst>
          </p:cNvPr>
          <p:cNvPicPr>
            <a:picLocks noChangeAspect="1"/>
          </p:cNvPicPr>
          <p:nvPr/>
        </p:nvPicPr>
        <p:blipFill>
          <a:blip r:embed="rId3"/>
          <a:stretch>
            <a:fillRect/>
          </a:stretch>
        </p:blipFill>
        <p:spPr>
          <a:xfrm>
            <a:off x="1547664" y="1196752"/>
            <a:ext cx="3212870" cy="493819"/>
          </a:xfrm>
          <a:prstGeom prst="rect">
            <a:avLst/>
          </a:prstGeom>
        </p:spPr>
      </p:pic>
      <p:sp>
        <p:nvSpPr>
          <p:cNvPr id="4" name="Textfeld 3">
            <a:extLst>
              <a:ext uri="{FF2B5EF4-FFF2-40B4-BE49-F238E27FC236}">
                <a16:creationId xmlns:a16="http://schemas.microsoft.com/office/drawing/2014/main" id="{6C50980A-C745-448F-8BCB-605EB4AC84C3}"/>
              </a:ext>
            </a:extLst>
          </p:cNvPr>
          <p:cNvSpPr txBox="1"/>
          <p:nvPr/>
        </p:nvSpPr>
        <p:spPr>
          <a:xfrm>
            <a:off x="6444208" y="1237317"/>
            <a:ext cx="1761896" cy="338554"/>
          </a:xfrm>
          <a:prstGeom prst="rect">
            <a:avLst/>
          </a:prstGeom>
          <a:noFill/>
        </p:spPr>
        <p:txBody>
          <a:bodyPr wrap="square" rtlCol="0">
            <a:spAutoFit/>
          </a:bodyPr>
          <a:lstStyle/>
          <a:p>
            <a:pPr algn="ctr"/>
            <a:r>
              <a:rPr lang="de-DE" sz="1600" dirty="0">
                <a:latin typeface="TheSans B3 Light" pitchFamily="50" charset="0"/>
              </a:rPr>
              <a:t>2024: + 10.0%</a:t>
            </a:r>
            <a:endParaRPr lang="de-CH" sz="1600" dirty="0">
              <a:latin typeface="TheSans B3 Light" pitchFamily="50" charset="0"/>
            </a:endParaRPr>
          </a:p>
        </p:txBody>
      </p:sp>
      <p:sp>
        <p:nvSpPr>
          <p:cNvPr id="8" name="Textfeld 7">
            <a:extLst>
              <a:ext uri="{FF2B5EF4-FFF2-40B4-BE49-F238E27FC236}">
                <a16:creationId xmlns:a16="http://schemas.microsoft.com/office/drawing/2014/main" id="{91EFB17B-31A3-4F2E-85A7-45B4300C71AA}"/>
              </a:ext>
            </a:extLst>
          </p:cNvPr>
          <p:cNvSpPr txBox="1"/>
          <p:nvPr/>
        </p:nvSpPr>
        <p:spPr>
          <a:xfrm>
            <a:off x="6386663" y="1528328"/>
            <a:ext cx="1761896" cy="338554"/>
          </a:xfrm>
          <a:prstGeom prst="rect">
            <a:avLst/>
          </a:prstGeom>
          <a:noFill/>
        </p:spPr>
        <p:txBody>
          <a:bodyPr wrap="square" rtlCol="0">
            <a:spAutoFit/>
          </a:bodyPr>
          <a:lstStyle/>
          <a:p>
            <a:pPr algn="ctr"/>
            <a:r>
              <a:rPr lang="de-DE" sz="1600" dirty="0">
                <a:latin typeface="TheSans B3 Light" pitchFamily="50" charset="0"/>
              </a:rPr>
              <a:t>YTD: + 5.0%</a:t>
            </a:r>
            <a:endParaRPr lang="de-CH" sz="1600" dirty="0">
              <a:latin typeface="TheSans B3 Light" pitchFamily="50" charset="0"/>
            </a:endParaRPr>
          </a:p>
        </p:txBody>
      </p:sp>
      <p:pic>
        <p:nvPicPr>
          <p:cNvPr id="10" name="Grafik 9">
            <a:extLst>
              <a:ext uri="{FF2B5EF4-FFF2-40B4-BE49-F238E27FC236}">
                <a16:creationId xmlns:a16="http://schemas.microsoft.com/office/drawing/2014/main" id="{62785635-359D-4D7E-A2DD-46F9E3E422AA}"/>
              </a:ext>
            </a:extLst>
          </p:cNvPr>
          <p:cNvPicPr>
            <a:picLocks noChangeAspect="1"/>
          </p:cNvPicPr>
          <p:nvPr/>
        </p:nvPicPr>
        <p:blipFill>
          <a:blip r:embed="rId4"/>
          <a:stretch>
            <a:fillRect/>
          </a:stretch>
        </p:blipFill>
        <p:spPr>
          <a:xfrm>
            <a:off x="4818079" y="1237317"/>
            <a:ext cx="1761897" cy="920576"/>
          </a:xfrm>
          <a:prstGeom prst="rect">
            <a:avLst/>
          </a:prstGeom>
        </p:spPr>
      </p:pic>
    </p:spTree>
    <p:extLst>
      <p:ext uri="{BB962C8B-B14F-4D97-AF65-F5344CB8AC3E}">
        <p14:creationId xmlns:p14="http://schemas.microsoft.com/office/powerpoint/2010/main" val="2510738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46088" y="1495425"/>
            <a:ext cx="8229600" cy="1717551"/>
          </a:xfrm>
        </p:spPr>
        <p:txBody>
          <a:bodyPr/>
          <a:lstStyle/>
          <a:p>
            <a:pPr fontAlgn="auto">
              <a:defRPr/>
            </a:pPr>
            <a:endParaRPr lang="de-CH" dirty="0"/>
          </a:p>
          <a:p>
            <a:pPr fontAlgn="auto">
              <a:defRPr/>
            </a:pPr>
            <a:r>
              <a:rPr lang="de-DE" dirty="0" err="1"/>
              <a:t>Reasons</a:t>
            </a:r>
            <a:r>
              <a:rPr lang="de-DE" dirty="0"/>
              <a:t> </a:t>
            </a:r>
            <a:r>
              <a:rPr lang="de-DE" dirty="0" err="1"/>
              <a:t>for</a:t>
            </a:r>
            <a:r>
              <a:rPr lang="de-DE" dirty="0"/>
              <a:t> </a:t>
            </a:r>
            <a:r>
              <a:rPr lang="de-DE" dirty="0" err="1"/>
              <a:t>our</a:t>
            </a:r>
            <a:r>
              <a:rPr lang="de-DE" dirty="0"/>
              <a:t> Outperformance</a:t>
            </a:r>
          </a:p>
        </p:txBody>
      </p:sp>
      <p:sp>
        <p:nvSpPr>
          <p:cNvPr id="2" name="Textfeld 1"/>
          <p:cNvSpPr txBox="1"/>
          <p:nvPr/>
        </p:nvSpPr>
        <p:spPr>
          <a:xfrm>
            <a:off x="1693014" y="3645024"/>
            <a:ext cx="5735748" cy="1815882"/>
          </a:xfrm>
          <a:prstGeom prst="rect">
            <a:avLst/>
          </a:prstGeom>
          <a:noFill/>
        </p:spPr>
        <p:txBody>
          <a:bodyPr wrap="square" rtlCol="0">
            <a:spAutoFit/>
          </a:bodyPr>
          <a:lstStyle/>
          <a:p>
            <a:pPr marL="742950" indent="-742950" fontAlgn="auto">
              <a:buFont typeface="Courier New" panose="02070309020205020404" pitchFamily="49" charset="0"/>
              <a:buChar char="o"/>
              <a:defRPr/>
            </a:pPr>
            <a:r>
              <a:rPr lang="de-DE" sz="3200" dirty="0">
                <a:latin typeface="Calibri Light" panose="020F0302020204030204" pitchFamily="34" charset="0"/>
              </a:rPr>
              <a:t>Boring Asset </a:t>
            </a:r>
            <a:r>
              <a:rPr lang="de-DE" sz="3200" dirty="0" err="1">
                <a:latin typeface="Calibri Light" panose="020F0302020204030204" pitchFamily="34" charset="0"/>
              </a:rPr>
              <a:t>Allocation</a:t>
            </a:r>
            <a:endParaRPr lang="de-DE" sz="3200" dirty="0">
              <a:latin typeface="Calibri Light" panose="020F0302020204030204" pitchFamily="34" charset="0"/>
            </a:endParaRPr>
          </a:p>
          <a:p>
            <a:pPr marL="742950" indent="-742950" fontAlgn="auto">
              <a:buFont typeface="Courier New" panose="02070309020205020404" pitchFamily="49" charset="0"/>
              <a:buChar char="o"/>
              <a:defRPr/>
            </a:pPr>
            <a:r>
              <a:rPr lang="de-DE" sz="3200" dirty="0">
                <a:latin typeface="Calibri Light" panose="020F0302020204030204" pitchFamily="34" charset="0"/>
              </a:rPr>
              <a:t>Boring Stock </a:t>
            </a:r>
            <a:r>
              <a:rPr lang="de-DE" sz="3200" dirty="0" err="1">
                <a:latin typeface="Calibri Light" panose="020F0302020204030204" pitchFamily="34" charset="0"/>
              </a:rPr>
              <a:t>Selection</a:t>
            </a:r>
            <a:endParaRPr lang="de-DE" sz="3200" dirty="0">
              <a:latin typeface="Calibri Light" panose="020F0302020204030204" pitchFamily="34" charset="0"/>
            </a:endParaRPr>
          </a:p>
          <a:p>
            <a:pPr marL="742950" indent="-742950" fontAlgn="auto">
              <a:buFont typeface="Courier New" panose="02070309020205020404" pitchFamily="49" charset="0"/>
              <a:buChar char="o"/>
              <a:defRPr/>
            </a:pPr>
            <a:r>
              <a:rPr lang="de-DE" sz="3200" dirty="0">
                <a:latin typeface="Calibri Light" panose="020F0302020204030204" pitchFamily="34" charset="0"/>
              </a:rPr>
              <a:t>Boring Commodities</a:t>
            </a:r>
            <a:endParaRPr lang="de-CH" sz="3200" dirty="0">
              <a:latin typeface="Calibri Light" panose="020F0302020204030204" pitchFamily="34" charset="0"/>
            </a:endParaRPr>
          </a:p>
          <a:p>
            <a:pPr algn="ctr"/>
            <a:endParaRPr lang="de-CH" sz="1600" dirty="0">
              <a:latin typeface="TheSans B3 Light" pitchFamily="50" charset="0"/>
            </a:endParaRPr>
          </a:p>
        </p:txBody>
      </p:sp>
    </p:spTree>
    <p:extLst>
      <p:ext uri="{BB962C8B-B14F-4D97-AF65-F5344CB8AC3E}">
        <p14:creationId xmlns:p14="http://schemas.microsoft.com/office/powerpoint/2010/main" val="185860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46088" y="1495425"/>
            <a:ext cx="8229600" cy="4525963"/>
          </a:xfrm>
        </p:spPr>
        <p:txBody>
          <a:bodyPr/>
          <a:lstStyle/>
          <a:p>
            <a:pPr fontAlgn="auto">
              <a:defRPr/>
            </a:pPr>
            <a:endParaRPr lang="de-CH" dirty="0"/>
          </a:p>
          <a:p>
            <a:pPr fontAlgn="auto">
              <a:defRPr/>
            </a:pPr>
            <a:endParaRPr lang="de-CH" dirty="0"/>
          </a:p>
          <a:p>
            <a:pPr fontAlgn="auto">
              <a:defRPr/>
            </a:pPr>
            <a:r>
              <a:rPr lang="de-DE" dirty="0"/>
              <a:t>Boring Asset </a:t>
            </a:r>
            <a:r>
              <a:rPr lang="de-DE" dirty="0" err="1"/>
              <a:t>Allocation</a:t>
            </a:r>
            <a:endParaRPr lang="de-CH" dirty="0"/>
          </a:p>
        </p:txBody>
      </p:sp>
    </p:spTree>
    <p:extLst>
      <p:ext uri="{BB962C8B-B14F-4D97-AF65-F5344CB8AC3E}">
        <p14:creationId xmlns:p14="http://schemas.microsoft.com/office/powerpoint/2010/main" val="1205958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 10"/>
          <p:cNvGraphicFramePr/>
          <p:nvPr>
            <p:extLst>
              <p:ext uri="{D42A27DB-BD31-4B8C-83A1-F6EECF244321}">
                <p14:modId xmlns:p14="http://schemas.microsoft.com/office/powerpoint/2010/main" val="1548582395"/>
              </p:ext>
            </p:extLst>
          </p:nvPr>
        </p:nvGraphicFramePr>
        <p:xfrm>
          <a:off x="1567171" y="1340768"/>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a:xfrm>
            <a:off x="404813" y="485775"/>
            <a:ext cx="8415659" cy="649288"/>
          </a:xfrm>
        </p:spPr>
        <p:txBody>
          <a:bodyPr/>
          <a:lstStyle/>
          <a:p>
            <a:pPr fontAlgn="auto">
              <a:spcAft>
                <a:spcPts val="0"/>
              </a:spcAft>
              <a:defRPr/>
            </a:pPr>
            <a:r>
              <a:rPr lang="de-CH" dirty="0"/>
              <a:t>The </a:t>
            </a:r>
            <a:r>
              <a:rPr lang="de-CH" dirty="0" err="1"/>
              <a:t>Quantex</a:t>
            </a:r>
            <a:r>
              <a:rPr lang="de-CH" dirty="0"/>
              <a:t> Asset </a:t>
            </a:r>
            <a:r>
              <a:rPr lang="de-CH" dirty="0" err="1"/>
              <a:t>Allocation</a:t>
            </a:r>
            <a:endParaRPr lang="de-CH" dirty="0"/>
          </a:p>
        </p:txBody>
      </p:sp>
      <p:sp>
        <p:nvSpPr>
          <p:cNvPr id="7" name="Textfeld 6"/>
          <p:cNvSpPr txBox="1"/>
          <p:nvPr/>
        </p:nvSpPr>
        <p:spPr>
          <a:xfrm>
            <a:off x="1501518" y="2276872"/>
            <a:ext cx="2261794" cy="409728"/>
          </a:xfrm>
          <a:prstGeom prst="rect">
            <a:avLst/>
          </a:prstGeom>
          <a:noFill/>
        </p:spPr>
        <p:txBody>
          <a:bodyPr wrap="square" rtlCol="0">
            <a:spAutoFit/>
          </a:bodyPr>
          <a:lstStyle/>
          <a:p>
            <a:pPr>
              <a:lnSpc>
                <a:spcPts val="2500"/>
              </a:lnSpc>
              <a:spcBef>
                <a:spcPts val="600"/>
              </a:spcBef>
              <a:spcAft>
                <a:spcPts val="600"/>
              </a:spcAft>
            </a:pPr>
            <a:r>
              <a:rPr lang="de-DE" sz="2000" b="1" dirty="0" err="1">
                <a:solidFill>
                  <a:schemeClr val="bg2">
                    <a:lumMod val="90000"/>
                  </a:schemeClr>
                </a:solidFill>
                <a:latin typeface="Arial Black" panose="020B0A04020102020204" pitchFamily="34" charset="0"/>
              </a:rPr>
              <a:t>Stability</a:t>
            </a:r>
            <a:endParaRPr lang="de-CH" sz="2000" b="1" dirty="0">
              <a:solidFill>
                <a:schemeClr val="bg2">
                  <a:lumMod val="90000"/>
                </a:schemeClr>
              </a:solidFill>
              <a:latin typeface="Arial Black" panose="020B0A04020102020204" pitchFamily="34" charset="0"/>
            </a:endParaRPr>
          </a:p>
        </p:txBody>
      </p:sp>
      <p:sp>
        <p:nvSpPr>
          <p:cNvPr id="8" name="Textfeld 7"/>
          <p:cNvSpPr txBox="1"/>
          <p:nvPr/>
        </p:nvSpPr>
        <p:spPr>
          <a:xfrm>
            <a:off x="6448197" y="2924944"/>
            <a:ext cx="2602632" cy="714939"/>
          </a:xfrm>
          <a:prstGeom prst="rect">
            <a:avLst/>
          </a:prstGeom>
          <a:noFill/>
        </p:spPr>
        <p:txBody>
          <a:bodyPr wrap="square" rtlCol="0">
            <a:spAutoFit/>
          </a:bodyPr>
          <a:lstStyle/>
          <a:p>
            <a:pPr>
              <a:lnSpc>
                <a:spcPts val="2500"/>
              </a:lnSpc>
              <a:spcBef>
                <a:spcPts val="600"/>
              </a:spcBef>
              <a:spcAft>
                <a:spcPts val="600"/>
              </a:spcAft>
            </a:pPr>
            <a:r>
              <a:rPr lang="de-CH" sz="2000" dirty="0" err="1">
                <a:solidFill>
                  <a:srgbClr val="92D050"/>
                </a:solidFill>
                <a:latin typeface="Arial Black" panose="020B0A04020102020204" pitchFamily="34" charset="0"/>
              </a:rPr>
              <a:t>Longterm</a:t>
            </a:r>
            <a:r>
              <a:rPr lang="de-CH" sz="2000" dirty="0">
                <a:solidFill>
                  <a:srgbClr val="92D050"/>
                </a:solidFill>
                <a:latin typeface="Arial Black" panose="020B0A04020102020204" pitchFamily="34" charset="0"/>
              </a:rPr>
              <a:t> Outperformance</a:t>
            </a:r>
            <a:endParaRPr lang="de-DE" sz="2000" dirty="0">
              <a:solidFill>
                <a:srgbClr val="92D050"/>
              </a:solidFill>
              <a:latin typeface="Arial Black" panose="020B0A04020102020204" pitchFamily="34" charset="0"/>
            </a:endParaRPr>
          </a:p>
        </p:txBody>
      </p:sp>
      <p:sp>
        <p:nvSpPr>
          <p:cNvPr id="9" name="Textfeld 8"/>
          <p:cNvSpPr txBox="1"/>
          <p:nvPr/>
        </p:nvSpPr>
        <p:spPr>
          <a:xfrm>
            <a:off x="588519" y="4581128"/>
            <a:ext cx="2907912" cy="400366"/>
          </a:xfrm>
          <a:prstGeom prst="rect">
            <a:avLst/>
          </a:prstGeom>
          <a:noFill/>
        </p:spPr>
        <p:txBody>
          <a:bodyPr wrap="none" rtlCol="0">
            <a:spAutoFit/>
          </a:bodyPr>
          <a:lstStyle/>
          <a:p>
            <a:pPr algn="ctr">
              <a:lnSpc>
                <a:spcPts val="2500"/>
              </a:lnSpc>
              <a:spcBef>
                <a:spcPts val="600"/>
              </a:spcBef>
              <a:spcAft>
                <a:spcPts val="600"/>
              </a:spcAft>
            </a:pPr>
            <a:r>
              <a:rPr lang="de-CH" sz="2000" dirty="0">
                <a:solidFill>
                  <a:schemeClr val="accent6"/>
                </a:solidFill>
                <a:latin typeface="Arial Black" panose="020B0A04020102020204" pitchFamily="34" charset="0"/>
              </a:rPr>
              <a:t>Inflation </a:t>
            </a:r>
            <a:r>
              <a:rPr lang="de-CH" sz="2000" dirty="0" err="1">
                <a:solidFill>
                  <a:schemeClr val="accent6"/>
                </a:solidFill>
                <a:latin typeface="Arial Black" panose="020B0A04020102020204" pitchFamily="34" charset="0"/>
              </a:rPr>
              <a:t>Protection</a:t>
            </a:r>
            <a:endParaRPr lang="de-CH" sz="2000" dirty="0">
              <a:solidFill>
                <a:schemeClr val="accent6"/>
              </a:solidFill>
              <a:latin typeface="Arial Black" panose="020B0A04020102020204" pitchFamily="34" charset="0"/>
            </a:endParaRPr>
          </a:p>
        </p:txBody>
      </p:sp>
    </p:spTree>
    <p:extLst>
      <p:ext uri="{BB962C8B-B14F-4D97-AF65-F5344CB8AC3E}">
        <p14:creationId xmlns:p14="http://schemas.microsoft.com/office/powerpoint/2010/main" val="986192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 2">
            <a:extLst>
              <a:ext uri="{FF2B5EF4-FFF2-40B4-BE49-F238E27FC236}">
                <a16:creationId xmlns:a16="http://schemas.microsoft.com/office/drawing/2014/main" id="{A0541631-CECA-BD7E-A914-23B11305CD7B}"/>
              </a:ext>
            </a:extLst>
          </p:cNvPr>
          <p:cNvGraphicFramePr/>
          <p:nvPr>
            <p:extLst>
              <p:ext uri="{D42A27DB-BD31-4B8C-83A1-F6EECF244321}">
                <p14:modId xmlns:p14="http://schemas.microsoft.com/office/powerpoint/2010/main" val="2670476805"/>
              </p:ext>
            </p:extLst>
          </p:nvPr>
        </p:nvGraphicFramePr>
        <p:xfrm>
          <a:off x="-972352" y="1312125"/>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a:xfrm>
            <a:off x="404813" y="485775"/>
            <a:ext cx="8415659" cy="649288"/>
          </a:xfrm>
        </p:spPr>
        <p:txBody>
          <a:bodyPr/>
          <a:lstStyle/>
          <a:p>
            <a:pPr fontAlgn="auto">
              <a:spcAft>
                <a:spcPts val="0"/>
              </a:spcAft>
              <a:defRPr/>
            </a:pPr>
            <a:r>
              <a:rPr lang="de-CH" dirty="0" err="1"/>
              <a:t>Rebalancing</a:t>
            </a:r>
            <a:r>
              <a:rPr lang="de-CH" dirty="0"/>
              <a:t> </a:t>
            </a:r>
            <a:r>
              <a:rPr lang="de-CH" dirty="0" err="1"/>
              <a:t>instead</a:t>
            </a:r>
            <a:r>
              <a:rPr lang="de-CH" dirty="0"/>
              <a:t> </a:t>
            </a:r>
            <a:r>
              <a:rPr lang="de-CH" dirty="0" err="1"/>
              <a:t>of</a:t>
            </a:r>
            <a:r>
              <a:rPr lang="de-CH" dirty="0"/>
              <a:t> Market Timing</a:t>
            </a:r>
          </a:p>
        </p:txBody>
      </p:sp>
      <p:sp>
        <p:nvSpPr>
          <p:cNvPr id="12" name="Pfeil: nach links und rechts 11">
            <a:extLst>
              <a:ext uri="{FF2B5EF4-FFF2-40B4-BE49-F238E27FC236}">
                <a16:creationId xmlns:a16="http://schemas.microsoft.com/office/drawing/2014/main" id="{87ACF5F2-4212-4A47-9803-D31B217A5DF8}"/>
              </a:ext>
            </a:extLst>
          </p:cNvPr>
          <p:cNvSpPr/>
          <p:nvPr/>
        </p:nvSpPr>
        <p:spPr>
          <a:xfrm>
            <a:off x="1627594" y="2198439"/>
            <a:ext cx="896108" cy="412624"/>
          </a:xfrm>
          <a:prstGeom prst="leftRightArrow">
            <a:avLst/>
          </a:prstGeom>
          <a:solidFill>
            <a:srgbClr val="E6E6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6" name="Grafik 5">
            <a:extLst>
              <a:ext uri="{FF2B5EF4-FFF2-40B4-BE49-F238E27FC236}">
                <a16:creationId xmlns:a16="http://schemas.microsoft.com/office/drawing/2014/main" id="{669711BE-2900-436A-AACE-76854EA36FE3}"/>
              </a:ext>
            </a:extLst>
          </p:cNvPr>
          <p:cNvPicPr>
            <a:picLocks noChangeAspect="1"/>
          </p:cNvPicPr>
          <p:nvPr/>
        </p:nvPicPr>
        <p:blipFill>
          <a:blip r:embed="rId3"/>
          <a:stretch>
            <a:fillRect/>
          </a:stretch>
        </p:blipFill>
        <p:spPr>
          <a:xfrm>
            <a:off x="5495305" y="3961548"/>
            <a:ext cx="3347864" cy="1288826"/>
          </a:xfrm>
          <a:prstGeom prst="rect">
            <a:avLst/>
          </a:prstGeom>
        </p:spPr>
      </p:pic>
      <p:sp>
        <p:nvSpPr>
          <p:cNvPr id="18" name="Inhaltsplatzhalter 2">
            <a:extLst>
              <a:ext uri="{FF2B5EF4-FFF2-40B4-BE49-F238E27FC236}">
                <a16:creationId xmlns:a16="http://schemas.microsoft.com/office/drawing/2014/main" id="{F4C09579-AA42-4123-B822-79803E941FED}"/>
              </a:ext>
            </a:extLst>
          </p:cNvPr>
          <p:cNvSpPr>
            <a:spLocks noGrp="1"/>
          </p:cNvSpPr>
          <p:nvPr>
            <p:ph idx="1"/>
          </p:nvPr>
        </p:nvSpPr>
        <p:spPr>
          <a:xfrm>
            <a:off x="27612" y="5390965"/>
            <a:ext cx="8936875" cy="649288"/>
          </a:xfrm>
        </p:spPr>
        <p:txBody>
          <a:bodyPr/>
          <a:lstStyle/>
          <a:p>
            <a:pPr algn="l" fontAlgn="auto">
              <a:spcAft>
                <a:spcPts val="1800"/>
              </a:spcAft>
              <a:defRPr/>
            </a:pPr>
            <a:r>
              <a:rPr lang="en-US" sz="2400" cap="none" dirty="0">
                <a:cs typeface="Calibri Light" panose="020F0302020204030204" pitchFamily="34" charset="0"/>
              </a:rPr>
              <a:t>Rebalancing in narrow bands	  	vs	Dynamic Allocation</a:t>
            </a:r>
          </a:p>
        </p:txBody>
      </p:sp>
      <p:sp>
        <p:nvSpPr>
          <p:cNvPr id="19" name="Pfeil: nach links und rechts 18">
            <a:extLst>
              <a:ext uri="{FF2B5EF4-FFF2-40B4-BE49-F238E27FC236}">
                <a16:creationId xmlns:a16="http://schemas.microsoft.com/office/drawing/2014/main" id="{0704C696-83D4-4BED-9419-AEFA2606DF2C}"/>
              </a:ext>
            </a:extLst>
          </p:cNvPr>
          <p:cNvSpPr/>
          <p:nvPr/>
        </p:nvSpPr>
        <p:spPr>
          <a:xfrm>
            <a:off x="1627594" y="4536509"/>
            <a:ext cx="896108" cy="412624"/>
          </a:xfrm>
          <a:prstGeom prst="leftRightArrow">
            <a:avLst/>
          </a:prstGeom>
          <a:solidFill>
            <a:srgbClr val="E6E6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0" name="Pfeil: nach links und rechts 19">
            <a:extLst>
              <a:ext uri="{FF2B5EF4-FFF2-40B4-BE49-F238E27FC236}">
                <a16:creationId xmlns:a16="http://schemas.microsoft.com/office/drawing/2014/main" id="{5CC97948-E812-46E7-B99D-E9FC86BDACF9}"/>
              </a:ext>
            </a:extLst>
          </p:cNvPr>
          <p:cNvSpPr/>
          <p:nvPr/>
        </p:nvSpPr>
        <p:spPr>
          <a:xfrm rot="5400000">
            <a:off x="323797" y="3307182"/>
            <a:ext cx="896108" cy="412624"/>
          </a:xfrm>
          <a:prstGeom prst="leftRightArrow">
            <a:avLst/>
          </a:prstGeom>
          <a:solidFill>
            <a:srgbClr val="E6E6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4" name="Grafik 3" descr="Ein Bild, das Kleidung, Person, Mann, Ellenbogen enthält.&#10;&#10;KI-generierte Inhalte können fehlerhaft sein.">
            <a:extLst>
              <a:ext uri="{FF2B5EF4-FFF2-40B4-BE49-F238E27FC236}">
                <a16:creationId xmlns:a16="http://schemas.microsoft.com/office/drawing/2014/main" id="{94072B7D-AE4B-BAC5-75ED-A5B993E7AC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8738" y="1445071"/>
            <a:ext cx="4145749" cy="2331984"/>
          </a:xfrm>
          <a:prstGeom prst="rect">
            <a:avLst/>
          </a:prstGeom>
        </p:spPr>
      </p:pic>
    </p:spTree>
    <p:extLst>
      <p:ext uri="{BB962C8B-B14F-4D97-AF65-F5344CB8AC3E}">
        <p14:creationId xmlns:p14="http://schemas.microsoft.com/office/powerpoint/2010/main" val="1536327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46088" y="1495425"/>
            <a:ext cx="8229600" cy="4525963"/>
          </a:xfrm>
        </p:spPr>
        <p:txBody>
          <a:bodyPr/>
          <a:lstStyle/>
          <a:p>
            <a:pPr fontAlgn="auto">
              <a:defRPr/>
            </a:pPr>
            <a:endParaRPr lang="de-CH" dirty="0"/>
          </a:p>
          <a:p>
            <a:pPr fontAlgn="auto">
              <a:defRPr/>
            </a:pPr>
            <a:endParaRPr lang="de-CH" dirty="0"/>
          </a:p>
          <a:p>
            <a:pPr fontAlgn="auto">
              <a:defRPr/>
            </a:pPr>
            <a:r>
              <a:rPr lang="de-DE" dirty="0"/>
              <a:t>Boring Stock </a:t>
            </a:r>
            <a:r>
              <a:rPr lang="de-DE" dirty="0" err="1"/>
              <a:t>Selection</a:t>
            </a:r>
            <a:endParaRPr lang="de-CH" dirty="0"/>
          </a:p>
        </p:txBody>
      </p:sp>
    </p:spTree>
    <p:extLst>
      <p:ext uri="{BB962C8B-B14F-4D97-AF65-F5344CB8AC3E}">
        <p14:creationId xmlns:p14="http://schemas.microsoft.com/office/powerpoint/2010/main" val="1455870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8146" y="476672"/>
            <a:ext cx="8847707" cy="649288"/>
          </a:xfrm>
        </p:spPr>
        <p:txBody>
          <a:bodyPr/>
          <a:lstStyle/>
          <a:p>
            <a:pPr fontAlgn="auto">
              <a:spcAft>
                <a:spcPts val="0"/>
              </a:spcAft>
              <a:defRPr/>
            </a:pPr>
            <a:r>
              <a:rPr lang="de-DE" dirty="0" err="1"/>
              <a:t>Results</a:t>
            </a:r>
            <a:r>
              <a:rPr lang="de-DE" dirty="0"/>
              <a:t> – </a:t>
            </a:r>
            <a:r>
              <a:rPr lang="de-DE" dirty="0" err="1"/>
              <a:t>Quantex</a:t>
            </a:r>
            <a:r>
              <a:rPr lang="de-DE" dirty="0"/>
              <a:t> Global Value Fund</a:t>
            </a:r>
            <a:endParaRPr lang="de-CH" dirty="0"/>
          </a:p>
        </p:txBody>
      </p:sp>
      <p:sp>
        <p:nvSpPr>
          <p:cNvPr id="36866" name="Textplatzhalter 3"/>
          <p:cNvSpPr>
            <a:spLocks noGrp="1"/>
          </p:cNvSpPr>
          <p:nvPr>
            <p:ph type="body" sz="quarter" idx="10"/>
          </p:nvPr>
        </p:nvSpPr>
        <p:spPr bwMode="auto">
          <a:xfrm>
            <a:off x="6372200" y="6021288"/>
            <a:ext cx="2303463" cy="215900"/>
          </a:xfrm>
          <a:noFill/>
          <a:ln>
            <a:miter lim="800000"/>
            <a:headEnd/>
            <a:tailEnd/>
          </a:ln>
        </p:spPr>
        <p:txBody>
          <a:bodyPr vert="horz" wrap="square" lIns="91440" tIns="45720" rIns="91440" bIns="45720" numCol="1" anchor="t" anchorCtr="0" compatLnSpc="1">
            <a:prstTxWarp prst="textNoShape">
              <a:avLst/>
            </a:prstTxWarp>
          </a:bodyPr>
          <a:lstStyle/>
          <a:p>
            <a:r>
              <a:rPr lang="de-CH" dirty="0"/>
              <a:t>As </a:t>
            </a:r>
            <a:r>
              <a:rPr lang="de-CH" dirty="0" err="1"/>
              <a:t>of</a:t>
            </a:r>
            <a:r>
              <a:rPr lang="de-CH" dirty="0"/>
              <a:t> September 30. 2025, Inception </a:t>
            </a:r>
            <a:r>
              <a:rPr lang="de-CH" dirty="0" err="1"/>
              <a:t>July</a:t>
            </a:r>
            <a:r>
              <a:rPr lang="de-CH" dirty="0"/>
              <a:t> 18, 2008</a:t>
            </a:r>
          </a:p>
        </p:txBody>
      </p:sp>
      <p:graphicFrame>
        <p:nvGraphicFramePr>
          <p:cNvPr id="3" name="Diagramm 2">
            <a:extLst>
              <a:ext uri="{FF2B5EF4-FFF2-40B4-BE49-F238E27FC236}">
                <a16:creationId xmlns:a16="http://schemas.microsoft.com/office/drawing/2014/main" id="{109DC1B0-2A98-A8DE-9F76-1A990F7A9E30}"/>
              </a:ext>
            </a:extLst>
          </p:cNvPr>
          <p:cNvGraphicFramePr/>
          <p:nvPr>
            <p:extLst>
              <p:ext uri="{D42A27DB-BD31-4B8C-83A1-F6EECF244321}">
                <p14:modId xmlns:p14="http://schemas.microsoft.com/office/powerpoint/2010/main" val="2515218379"/>
              </p:ext>
            </p:extLst>
          </p:nvPr>
        </p:nvGraphicFramePr>
        <p:xfrm>
          <a:off x="887004" y="1234343"/>
          <a:ext cx="7369992" cy="47458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4776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9C17CB3D-999C-41C2-B4AB-8D1AB6F6666D}"/>
              </a:ext>
            </a:extLst>
          </p:cNvPr>
          <p:cNvPicPr>
            <a:picLocks noChangeAspect="1"/>
          </p:cNvPicPr>
          <p:nvPr/>
        </p:nvPicPr>
        <p:blipFill>
          <a:blip r:embed="rId2"/>
          <a:stretch>
            <a:fillRect/>
          </a:stretch>
        </p:blipFill>
        <p:spPr>
          <a:xfrm>
            <a:off x="4455719" y="2341512"/>
            <a:ext cx="2321148" cy="1408883"/>
          </a:xfrm>
          <a:prstGeom prst="rect">
            <a:avLst/>
          </a:prstGeom>
        </p:spPr>
      </p:pic>
      <p:sp>
        <p:nvSpPr>
          <p:cNvPr id="2" name="Titel 1"/>
          <p:cNvSpPr>
            <a:spLocks noGrp="1"/>
          </p:cNvSpPr>
          <p:nvPr>
            <p:ph type="title"/>
          </p:nvPr>
        </p:nvSpPr>
        <p:spPr/>
        <p:txBody>
          <a:bodyPr/>
          <a:lstStyle/>
          <a:p>
            <a:pPr fontAlgn="auto">
              <a:spcAft>
                <a:spcPts val="0"/>
              </a:spcAft>
              <a:defRPr/>
            </a:pPr>
            <a:r>
              <a:rPr lang="de-CH" dirty="0" err="1"/>
              <a:t>We</a:t>
            </a:r>
            <a:r>
              <a:rPr lang="de-CH" dirty="0"/>
              <a:t> </a:t>
            </a:r>
            <a:r>
              <a:rPr lang="de-CH" dirty="0" err="1"/>
              <a:t>don’t</a:t>
            </a:r>
            <a:r>
              <a:rPr lang="de-CH" dirty="0"/>
              <a:t> do </a:t>
            </a:r>
            <a:r>
              <a:rPr lang="de-CH" dirty="0" err="1"/>
              <a:t>Exciting</a:t>
            </a:r>
            <a:r>
              <a:rPr lang="de-CH" dirty="0"/>
              <a:t> Things</a:t>
            </a:r>
          </a:p>
        </p:txBody>
      </p:sp>
      <p:sp>
        <p:nvSpPr>
          <p:cNvPr id="3" name="Inhaltsplatzhalter 2"/>
          <p:cNvSpPr>
            <a:spLocks noGrp="1"/>
          </p:cNvSpPr>
          <p:nvPr>
            <p:ph idx="1"/>
          </p:nvPr>
        </p:nvSpPr>
        <p:spPr>
          <a:xfrm>
            <a:off x="446089" y="1495425"/>
            <a:ext cx="3981896" cy="4525963"/>
          </a:xfrm>
        </p:spPr>
        <p:txBody>
          <a:bodyPr/>
          <a:lstStyle/>
          <a:p>
            <a:pPr fontAlgn="auto">
              <a:spcAft>
                <a:spcPts val="1800"/>
              </a:spcAft>
              <a:buFont typeface="Courier New" panose="02070309020205020404" pitchFamily="49" charset="0"/>
              <a:buChar char="o"/>
              <a:defRPr/>
            </a:pPr>
            <a:r>
              <a:rPr lang="en-US" sz="2400" b="1" dirty="0"/>
              <a:t>No Macro-Analysis</a:t>
            </a:r>
          </a:p>
          <a:p>
            <a:pPr fontAlgn="auto">
              <a:spcAft>
                <a:spcPts val="1800"/>
              </a:spcAft>
              <a:buFont typeface="Courier New" panose="02070309020205020404" pitchFamily="49" charset="0"/>
              <a:buChar char="o"/>
              <a:defRPr/>
            </a:pPr>
            <a:r>
              <a:rPr lang="en-US" sz="2400" b="1" dirty="0"/>
              <a:t>No </a:t>
            </a:r>
            <a:r>
              <a:rPr lang="en-US" sz="2400" b="1" dirty="0" err="1"/>
              <a:t>Markt</a:t>
            </a:r>
            <a:r>
              <a:rPr lang="en-US" sz="2400" b="1" dirty="0"/>
              <a:t>-Timing</a:t>
            </a:r>
          </a:p>
          <a:p>
            <a:pPr fontAlgn="auto">
              <a:spcAft>
                <a:spcPts val="1800"/>
              </a:spcAft>
              <a:buFont typeface="Courier New" panose="02070309020205020404" pitchFamily="49" charset="0"/>
              <a:buChar char="o"/>
              <a:defRPr/>
            </a:pPr>
            <a:r>
              <a:rPr lang="en-US" sz="2400" b="1" dirty="0"/>
              <a:t>No Story Stocks</a:t>
            </a:r>
          </a:p>
          <a:p>
            <a:pPr fontAlgn="auto">
              <a:spcAft>
                <a:spcPts val="1800"/>
              </a:spcAft>
              <a:buFont typeface="Courier New" panose="02070309020205020404" pitchFamily="49" charset="0"/>
              <a:buChar char="o"/>
              <a:defRPr/>
            </a:pPr>
            <a:r>
              <a:rPr lang="en-US" sz="2400" b="1" dirty="0"/>
              <a:t>No Manager Meetings</a:t>
            </a:r>
          </a:p>
          <a:p>
            <a:pPr fontAlgn="auto">
              <a:spcAft>
                <a:spcPts val="1800"/>
              </a:spcAft>
              <a:buFont typeface="Courier New" panose="02070309020205020404" pitchFamily="49" charset="0"/>
              <a:buChar char="o"/>
              <a:defRPr/>
            </a:pPr>
            <a:r>
              <a:rPr lang="en-US" sz="2400" b="1" dirty="0"/>
              <a:t>No Site Visits</a:t>
            </a:r>
          </a:p>
          <a:p>
            <a:pPr fontAlgn="auto">
              <a:spcAft>
                <a:spcPts val="1800"/>
              </a:spcAft>
              <a:buFont typeface="Courier New" panose="02070309020205020404" pitchFamily="49" charset="0"/>
              <a:buChar char="o"/>
              <a:defRPr/>
            </a:pPr>
            <a:r>
              <a:rPr lang="en-US" sz="2400" b="1" dirty="0"/>
              <a:t>No Big Bets</a:t>
            </a:r>
          </a:p>
          <a:p>
            <a:pPr marL="0" indent="0" fontAlgn="auto">
              <a:spcAft>
                <a:spcPts val="1800"/>
              </a:spcAft>
              <a:buNone/>
              <a:defRPr/>
            </a:pPr>
            <a:endParaRPr lang="en-US" sz="2400" b="1" dirty="0"/>
          </a:p>
        </p:txBody>
      </p:sp>
      <p:pic>
        <p:nvPicPr>
          <p:cNvPr id="6" name="Grafik 5">
            <a:extLst>
              <a:ext uri="{FF2B5EF4-FFF2-40B4-BE49-F238E27FC236}">
                <a16:creationId xmlns:a16="http://schemas.microsoft.com/office/drawing/2014/main" id="{2CC35137-D542-4EF4-B0C3-E71DDA76746D}"/>
              </a:ext>
            </a:extLst>
          </p:cNvPr>
          <p:cNvPicPr>
            <a:picLocks noChangeAspect="1"/>
          </p:cNvPicPr>
          <p:nvPr/>
        </p:nvPicPr>
        <p:blipFill>
          <a:blip r:embed="rId3"/>
          <a:stretch>
            <a:fillRect/>
          </a:stretch>
        </p:blipFill>
        <p:spPr>
          <a:xfrm>
            <a:off x="4455719" y="1260244"/>
            <a:ext cx="2173659" cy="1050602"/>
          </a:xfrm>
          <a:prstGeom prst="rect">
            <a:avLst/>
          </a:prstGeom>
        </p:spPr>
      </p:pic>
      <p:pic>
        <p:nvPicPr>
          <p:cNvPr id="8" name="Grafik 7">
            <a:extLst>
              <a:ext uri="{FF2B5EF4-FFF2-40B4-BE49-F238E27FC236}">
                <a16:creationId xmlns:a16="http://schemas.microsoft.com/office/drawing/2014/main" id="{2281F3E9-911F-47D5-86CC-48DF84B53C67}"/>
              </a:ext>
            </a:extLst>
          </p:cNvPr>
          <p:cNvPicPr>
            <a:picLocks noChangeAspect="1"/>
          </p:cNvPicPr>
          <p:nvPr/>
        </p:nvPicPr>
        <p:blipFill>
          <a:blip r:embed="rId4"/>
          <a:stretch>
            <a:fillRect/>
          </a:stretch>
        </p:blipFill>
        <p:spPr>
          <a:xfrm>
            <a:off x="6629377" y="2897537"/>
            <a:ext cx="2321148" cy="1544619"/>
          </a:xfrm>
          <a:prstGeom prst="rect">
            <a:avLst/>
          </a:prstGeom>
        </p:spPr>
      </p:pic>
      <p:pic>
        <p:nvPicPr>
          <p:cNvPr id="9" name="Grafik 8">
            <a:extLst>
              <a:ext uri="{FF2B5EF4-FFF2-40B4-BE49-F238E27FC236}">
                <a16:creationId xmlns:a16="http://schemas.microsoft.com/office/drawing/2014/main" id="{77C6B763-7A2F-464E-A62A-4CE7851A4097}"/>
              </a:ext>
            </a:extLst>
          </p:cNvPr>
          <p:cNvPicPr>
            <a:picLocks noChangeAspect="1"/>
          </p:cNvPicPr>
          <p:nvPr/>
        </p:nvPicPr>
        <p:blipFill>
          <a:blip r:embed="rId5"/>
          <a:stretch>
            <a:fillRect/>
          </a:stretch>
        </p:blipFill>
        <p:spPr>
          <a:xfrm>
            <a:off x="4455717" y="3604310"/>
            <a:ext cx="2165415" cy="1505325"/>
          </a:xfrm>
          <a:prstGeom prst="rect">
            <a:avLst/>
          </a:prstGeom>
        </p:spPr>
      </p:pic>
      <p:pic>
        <p:nvPicPr>
          <p:cNvPr id="10" name="Grafik 9">
            <a:extLst>
              <a:ext uri="{FF2B5EF4-FFF2-40B4-BE49-F238E27FC236}">
                <a16:creationId xmlns:a16="http://schemas.microsoft.com/office/drawing/2014/main" id="{C711B4B4-F167-482B-A292-83D93E1E57C2}"/>
              </a:ext>
            </a:extLst>
          </p:cNvPr>
          <p:cNvPicPr>
            <a:picLocks noChangeAspect="1"/>
          </p:cNvPicPr>
          <p:nvPr/>
        </p:nvPicPr>
        <p:blipFill>
          <a:blip r:embed="rId6"/>
          <a:stretch>
            <a:fillRect/>
          </a:stretch>
        </p:blipFill>
        <p:spPr>
          <a:xfrm>
            <a:off x="6338251" y="4442156"/>
            <a:ext cx="2627078" cy="1237217"/>
          </a:xfrm>
          <a:prstGeom prst="rect">
            <a:avLst/>
          </a:prstGeom>
        </p:spPr>
      </p:pic>
      <p:pic>
        <p:nvPicPr>
          <p:cNvPr id="11" name="Grafik 10">
            <a:extLst>
              <a:ext uri="{FF2B5EF4-FFF2-40B4-BE49-F238E27FC236}">
                <a16:creationId xmlns:a16="http://schemas.microsoft.com/office/drawing/2014/main" id="{1257777B-80B6-4126-B6E4-F2E116484A26}"/>
              </a:ext>
            </a:extLst>
          </p:cNvPr>
          <p:cNvPicPr>
            <a:picLocks noChangeAspect="1"/>
          </p:cNvPicPr>
          <p:nvPr/>
        </p:nvPicPr>
        <p:blipFill>
          <a:blip r:embed="rId7"/>
          <a:stretch>
            <a:fillRect/>
          </a:stretch>
        </p:blipFill>
        <p:spPr>
          <a:xfrm>
            <a:off x="6621133" y="1724810"/>
            <a:ext cx="2329393" cy="1256045"/>
          </a:xfrm>
          <a:prstGeom prst="rect">
            <a:avLst/>
          </a:prstGeom>
        </p:spPr>
      </p:pic>
      <p:cxnSp>
        <p:nvCxnSpPr>
          <p:cNvPr id="13" name="Gerader Verbinder 12">
            <a:extLst>
              <a:ext uri="{FF2B5EF4-FFF2-40B4-BE49-F238E27FC236}">
                <a16:creationId xmlns:a16="http://schemas.microsoft.com/office/drawing/2014/main" id="{1F89B702-E9C2-4621-B949-6335776B11CF}"/>
              </a:ext>
            </a:extLst>
          </p:cNvPr>
          <p:cNvCxnSpPr>
            <a:cxnSpLocks/>
          </p:cNvCxnSpPr>
          <p:nvPr/>
        </p:nvCxnSpPr>
        <p:spPr>
          <a:xfrm>
            <a:off x="4712190" y="1333357"/>
            <a:ext cx="1800200" cy="936104"/>
          </a:xfrm>
          <a:prstGeom prst="line">
            <a:avLst/>
          </a:prstGeom>
          <a:ln w="63500">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15" name="Gerader Verbinder 14">
            <a:extLst>
              <a:ext uri="{FF2B5EF4-FFF2-40B4-BE49-F238E27FC236}">
                <a16:creationId xmlns:a16="http://schemas.microsoft.com/office/drawing/2014/main" id="{E2219B80-64CC-43CF-9804-061C5889D99E}"/>
              </a:ext>
            </a:extLst>
          </p:cNvPr>
          <p:cNvCxnSpPr>
            <a:cxnSpLocks/>
          </p:cNvCxnSpPr>
          <p:nvPr/>
        </p:nvCxnSpPr>
        <p:spPr>
          <a:xfrm flipV="1">
            <a:off x="4712190" y="1329089"/>
            <a:ext cx="1876766" cy="935131"/>
          </a:xfrm>
          <a:prstGeom prst="line">
            <a:avLst/>
          </a:prstGeom>
          <a:ln w="63500">
            <a:solidFill>
              <a:srgbClr val="C00000"/>
            </a:solidFill>
          </a:ln>
        </p:spPr>
        <p:style>
          <a:lnRef idx="3">
            <a:schemeClr val="accent2"/>
          </a:lnRef>
          <a:fillRef idx="0">
            <a:schemeClr val="accent2"/>
          </a:fillRef>
          <a:effectRef idx="2">
            <a:schemeClr val="accent2"/>
          </a:effectRef>
          <a:fontRef idx="minor">
            <a:schemeClr val="tx1"/>
          </a:fontRef>
        </p:style>
      </p:cxnSp>
      <p:pic>
        <p:nvPicPr>
          <p:cNvPr id="17" name="Grafik 16">
            <a:extLst>
              <a:ext uri="{FF2B5EF4-FFF2-40B4-BE49-F238E27FC236}">
                <a16:creationId xmlns:a16="http://schemas.microsoft.com/office/drawing/2014/main" id="{2C4BFC81-1398-4B44-A64F-357B539D04FD}"/>
              </a:ext>
            </a:extLst>
          </p:cNvPr>
          <p:cNvPicPr>
            <a:picLocks noChangeAspect="1"/>
          </p:cNvPicPr>
          <p:nvPr/>
        </p:nvPicPr>
        <p:blipFill>
          <a:blip r:embed="rId8"/>
          <a:stretch>
            <a:fillRect/>
          </a:stretch>
        </p:blipFill>
        <p:spPr>
          <a:xfrm>
            <a:off x="6885848" y="1748728"/>
            <a:ext cx="2005758" cy="1085182"/>
          </a:xfrm>
          <a:prstGeom prst="rect">
            <a:avLst/>
          </a:prstGeom>
        </p:spPr>
      </p:pic>
      <p:pic>
        <p:nvPicPr>
          <p:cNvPr id="18" name="Grafik 17">
            <a:extLst>
              <a:ext uri="{FF2B5EF4-FFF2-40B4-BE49-F238E27FC236}">
                <a16:creationId xmlns:a16="http://schemas.microsoft.com/office/drawing/2014/main" id="{BA5ACE28-9EB9-4789-9CF7-8E9D63128B7E}"/>
              </a:ext>
            </a:extLst>
          </p:cNvPr>
          <p:cNvPicPr>
            <a:picLocks noChangeAspect="1"/>
          </p:cNvPicPr>
          <p:nvPr/>
        </p:nvPicPr>
        <p:blipFill>
          <a:blip r:embed="rId8"/>
          <a:stretch>
            <a:fillRect/>
          </a:stretch>
        </p:blipFill>
        <p:spPr>
          <a:xfrm>
            <a:off x="4576349" y="2459421"/>
            <a:ext cx="2005758" cy="1085182"/>
          </a:xfrm>
          <a:prstGeom prst="rect">
            <a:avLst/>
          </a:prstGeom>
        </p:spPr>
      </p:pic>
      <p:pic>
        <p:nvPicPr>
          <p:cNvPr id="19" name="Grafik 18">
            <a:extLst>
              <a:ext uri="{FF2B5EF4-FFF2-40B4-BE49-F238E27FC236}">
                <a16:creationId xmlns:a16="http://schemas.microsoft.com/office/drawing/2014/main" id="{9A84996F-104E-4B16-84D7-2F36444113C1}"/>
              </a:ext>
            </a:extLst>
          </p:cNvPr>
          <p:cNvPicPr>
            <a:picLocks noChangeAspect="1"/>
          </p:cNvPicPr>
          <p:nvPr/>
        </p:nvPicPr>
        <p:blipFill>
          <a:blip r:embed="rId8"/>
          <a:stretch>
            <a:fillRect/>
          </a:stretch>
        </p:blipFill>
        <p:spPr>
          <a:xfrm>
            <a:off x="6860817" y="3152620"/>
            <a:ext cx="2005758" cy="1085182"/>
          </a:xfrm>
          <a:prstGeom prst="rect">
            <a:avLst/>
          </a:prstGeom>
        </p:spPr>
      </p:pic>
      <p:pic>
        <p:nvPicPr>
          <p:cNvPr id="20" name="Grafik 19">
            <a:extLst>
              <a:ext uri="{FF2B5EF4-FFF2-40B4-BE49-F238E27FC236}">
                <a16:creationId xmlns:a16="http://schemas.microsoft.com/office/drawing/2014/main" id="{BFC4CFE4-6F12-4697-BE07-9E35E3A4C022}"/>
              </a:ext>
            </a:extLst>
          </p:cNvPr>
          <p:cNvPicPr>
            <a:picLocks noChangeAspect="1"/>
          </p:cNvPicPr>
          <p:nvPr/>
        </p:nvPicPr>
        <p:blipFill>
          <a:blip r:embed="rId8"/>
          <a:stretch>
            <a:fillRect/>
          </a:stretch>
        </p:blipFill>
        <p:spPr>
          <a:xfrm>
            <a:off x="4477428" y="3762360"/>
            <a:ext cx="2005758" cy="1085182"/>
          </a:xfrm>
          <a:prstGeom prst="rect">
            <a:avLst/>
          </a:prstGeom>
        </p:spPr>
      </p:pic>
      <p:pic>
        <p:nvPicPr>
          <p:cNvPr id="21" name="Grafik 20">
            <a:extLst>
              <a:ext uri="{FF2B5EF4-FFF2-40B4-BE49-F238E27FC236}">
                <a16:creationId xmlns:a16="http://schemas.microsoft.com/office/drawing/2014/main" id="{6F297C7A-E6CD-4BF0-BAF0-A1F682ACA51F}"/>
              </a:ext>
            </a:extLst>
          </p:cNvPr>
          <p:cNvPicPr>
            <a:picLocks noChangeAspect="1"/>
          </p:cNvPicPr>
          <p:nvPr/>
        </p:nvPicPr>
        <p:blipFill>
          <a:blip r:embed="rId8"/>
          <a:stretch>
            <a:fillRect/>
          </a:stretch>
        </p:blipFill>
        <p:spPr>
          <a:xfrm>
            <a:off x="6721378" y="4579361"/>
            <a:ext cx="2005758" cy="1085182"/>
          </a:xfrm>
          <a:prstGeom prst="rect">
            <a:avLst/>
          </a:prstGeom>
        </p:spPr>
      </p:pic>
    </p:spTree>
    <p:extLst>
      <p:ext uri="{BB962C8B-B14F-4D97-AF65-F5344CB8AC3E}">
        <p14:creationId xmlns:p14="http://schemas.microsoft.com/office/powerpoint/2010/main" val="1652125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FD6A6E8-E37B-4061-B467-9C944338218F}"/>
              </a:ext>
            </a:extLst>
          </p:cNvPr>
          <p:cNvPicPr>
            <a:picLocks noChangeAspect="1"/>
          </p:cNvPicPr>
          <p:nvPr/>
        </p:nvPicPr>
        <p:blipFill>
          <a:blip r:embed="rId2"/>
          <a:stretch>
            <a:fillRect/>
          </a:stretch>
        </p:blipFill>
        <p:spPr>
          <a:xfrm>
            <a:off x="3182471" y="2743200"/>
            <a:ext cx="2996693" cy="1994163"/>
          </a:xfrm>
          <a:prstGeom prst="rect">
            <a:avLst/>
          </a:prstGeom>
        </p:spPr>
      </p:pic>
      <p:sp>
        <p:nvSpPr>
          <p:cNvPr id="2" name="Titel 1"/>
          <p:cNvSpPr>
            <a:spLocks noGrp="1"/>
          </p:cNvSpPr>
          <p:nvPr>
            <p:ph type="title"/>
          </p:nvPr>
        </p:nvSpPr>
        <p:spPr/>
        <p:txBody>
          <a:bodyPr/>
          <a:lstStyle/>
          <a:p>
            <a:pPr fontAlgn="auto">
              <a:spcAft>
                <a:spcPts val="0"/>
              </a:spcAft>
              <a:defRPr/>
            </a:pPr>
            <a:r>
              <a:rPr lang="de-CH" dirty="0" err="1"/>
              <a:t>Where</a:t>
            </a:r>
            <a:r>
              <a:rPr lang="de-CH" dirty="0"/>
              <a:t> </a:t>
            </a:r>
            <a:r>
              <a:rPr lang="de-CH" dirty="0" err="1"/>
              <a:t>the</a:t>
            </a:r>
            <a:r>
              <a:rPr lang="de-CH" dirty="0"/>
              <a:t> </a:t>
            </a:r>
            <a:r>
              <a:rPr lang="de-CH" dirty="0" err="1"/>
              <a:t>others</a:t>
            </a:r>
            <a:r>
              <a:rPr lang="de-CH" dirty="0"/>
              <a:t> </a:t>
            </a:r>
            <a:r>
              <a:rPr lang="de-CH" dirty="0" err="1"/>
              <a:t>are</a:t>
            </a:r>
            <a:r>
              <a:rPr lang="de-CH" dirty="0"/>
              <a:t> </a:t>
            </a:r>
            <a:r>
              <a:rPr lang="de-CH" dirty="0" err="1"/>
              <a:t>playing</a:t>
            </a:r>
            <a:endParaRPr lang="de-CH" dirty="0"/>
          </a:p>
        </p:txBody>
      </p:sp>
      <p:pic>
        <p:nvPicPr>
          <p:cNvPr id="8" name="Grafik 7">
            <a:extLst>
              <a:ext uri="{FF2B5EF4-FFF2-40B4-BE49-F238E27FC236}">
                <a16:creationId xmlns:a16="http://schemas.microsoft.com/office/drawing/2014/main" id="{D2F8B28F-1E0E-4DD9-8D58-F8A2DDBCDB77}"/>
              </a:ext>
            </a:extLst>
          </p:cNvPr>
          <p:cNvPicPr>
            <a:picLocks noChangeAspect="1"/>
          </p:cNvPicPr>
          <p:nvPr/>
        </p:nvPicPr>
        <p:blipFill>
          <a:blip r:embed="rId3"/>
          <a:stretch>
            <a:fillRect/>
          </a:stretch>
        </p:blipFill>
        <p:spPr>
          <a:xfrm>
            <a:off x="3130569" y="4682991"/>
            <a:ext cx="3079198" cy="1539599"/>
          </a:xfrm>
          <a:prstGeom prst="rect">
            <a:avLst/>
          </a:prstGeom>
        </p:spPr>
      </p:pic>
      <p:pic>
        <p:nvPicPr>
          <p:cNvPr id="9" name="Grafik 8">
            <a:extLst>
              <a:ext uri="{FF2B5EF4-FFF2-40B4-BE49-F238E27FC236}">
                <a16:creationId xmlns:a16="http://schemas.microsoft.com/office/drawing/2014/main" id="{D5338A89-F57B-4585-9D59-B8243C54AFE3}"/>
              </a:ext>
            </a:extLst>
          </p:cNvPr>
          <p:cNvPicPr>
            <a:picLocks noChangeAspect="1"/>
          </p:cNvPicPr>
          <p:nvPr/>
        </p:nvPicPr>
        <p:blipFill>
          <a:blip r:embed="rId4"/>
          <a:stretch>
            <a:fillRect/>
          </a:stretch>
        </p:blipFill>
        <p:spPr>
          <a:xfrm>
            <a:off x="6146899" y="3069043"/>
            <a:ext cx="2619375" cy="1743075"/>
          </a:xfrm>
          <a:prstGeom prst="rect">
            <a:avLst/>
          </a:prstGeom>
        </p:spPr>
      </p:pic>
      <p:pic>
        <p:nvPicPr>
          <p:cNvPr id="13" name="Grafik 12">
            <a:extLst>
              <a:ext uri="{FF2B5EF4-FFF2-40B4-BE49-F238E27FC236}">
                <a16:creationId xmlns:a16="http://schemas.microsoft.com/office/drawing/2014/main" id="{D6FC6F66-4655-4158-90CC-3EDB337E3296}"/>
              </a:ext>
            </a:extLst>
          </p:cNvPr>
          <p:cNvPicPr>
            <a:picLocks noChangeAspect="1"/>
          </p:cNvPicPr>
          <p:nvPr/>
        </p:nvPicPr>
        <p:blipFill>
          <a:blip r:embed="rId5"/>
          <a:stretch>
            <a:fillRect/>
          </a:stretch>
        </p:blipFill>
        <p:spPr>
          <a:xfrm>
            <a:off x="365225" y="4552502"/>
            <a:ext cx="3008986" cy="1669437"/>
          </a:xfrm>
          <a:prstGeom prst="rect">
            <a:avLst/>
          </a:prstGeom>
        </p:spPr>
      </p:pic>
      <p:pic>
        <p:nvPicPr>
          <p:cNvPr id="14" name="Grafik 13">
            <a:extLst>
              <a:ext uri="{FF2B5EF4-FFF2-40B4-BE49-F238E27FC236}">
                <a16:creationId xmlns:a16="http://schemas.microsoft.com/office/drawing/2014/main" id="{A5C04654-BC53-40EB-B84F-0CA2A8BF626A}"/>
              </a:ext>
            </a:extLst>
          </p:cNvPr>
          <p:cNvPicPr>
            <a:picLocks noChangeAspect="1"/>
          </p:cNvPicPr>
          <p:nvPr/>
        </p:nvPicPr>
        <p:blipFill>
          <a:blip r:embed="rId6"/>
          <a:stretch>
            <a:fillRect/>
          </a:stretch>
        </p:blipFill>
        <p:spPr>
          <a:xfrm>
            <a:off x="3352267" y="1317220"/>
            <a:ext cx="2857500" cy="1600200"/>
          </a:xfrm>
          <a:prstGeom prst="rect">
            <a:avLst/>
          </a:prstGeom>
        </p:spPr>
      </p:pic>
      <p:pic>
        <p:nvPicPr>
          <p:cNvPr id="16" name="Grafik 15">
            <a:extLst>
              <a:ext uri="{FF2B5EF4-FFF2-40B4-BE49-F238E27FC236}">
                <a16:creationId xmlns:a16="http://schemas.microsoft.com/office/drawing/2014/main" id="{565EBD25-2000-44AD-8B86-6B7DF4C5FCA9}"/>
              </a:ext>
            </a:extLst>
          </p:cNvPr>
          <p:cNvPicPr>
            <a:picLocks noChangeAspect="1"/>
          </p:cNvPicPr>
          <p:nvPr/>
        </p:nvPicPr>
        <p:blipFill>
          <a:blip r:embed="rId7"/>
          <a:stretch>
            <a:fillRect/>
          </a:stretch>
        </p:blipFill>
        <p:spPr>
          <a:xfrm>
            <a:off x="6145484" y="4630097"/>
            <a:ext cx="2620789" cy="1592493"/>
          </a:xfrm>
          <a:prstGeom prst="rect">
            <a:avLst/>
          </a:prstGeom>
        </p:spPr>
      </p:pic>
      <p:pic>
        <p:nvPicPr>
          <p:cNvPr id="17" name="Grafik 16">
            <a:extLst>
              <a:ext uri="{FF2B5EF4-FFF2-40B4-BE49-F238E27FC236}">
                <a16:creationId xmlns:a16="http://schemas.microsoft.com/office/drawing/2014/main" id="{F4FCE2DA-A43D-4F53-BFBD-CB6C1E495518}"/>
              </a:ext>
            </a:extLst>
          </p:cNvPr>
          <p:cNvPicPr>
            <a:picLocks noChangeAspect="1"/>
          </p:cNvPicPr>
          <p:nvPr/>
        </p:nvPicPr>
        <p:blipFill>
          <a:blip r:embed="rId8"/>
          <a:stretch>
            <a:fillRect/>
          </a:stretch>
        </p:blipFill>
        <p:spPr>
          <a:xfrm>
            <a:off x="371474" y="1317220"/>
            <a:ext cx="3129643" cy="1752600"/>
          </a:xfrm>
          <a:prstGeom prst="rect">
            <a:avLst/>
          </a:prstGeom>
        </p:spPr>
      </p:pic>
      <p:pic>
        <p:nvPicPr>
          <p:cNvPr id="18" name="Grafik 17">
            <a:extLst>
              <a:ext uri="{FF2B5EF4-FFF2-40B4-BE49-F238E27FC236}">
                <a16:creationId xmlns:a16="http://schemas.microsoft.com/office/drawing/2014/main" id="{695923DD-9575-4F84-A76C-034CCB23A4BC}"/>
              </a:ext>
            </a:extLst>
          </p:cNvPr>
          <p:cNvPicPr>
            <a:picLocks noChangeAspect="1"/>
          </p:cNvPicPr>
          <p:nvPr/>
        </p:nvPicPr>
        <p:blipFill>
          <a:blip r:embed="rId9"/>
          <a:stretch>
            <a:fillRect/>
          </a:stretch>
        </p:blipFill>
        <p:spPr>
          <a:xfrm>
            <a:off x="6162675" y="1310258"/>
            <a:ext cx="2609850" cy="1752600"/>
          </a:xfrm>
          <a:prstGeom prst="rect">
            <a:avLst/>
          </a:prstGeom>
        </p:spPr>
      </p:pic>
      <p:pic>
        <p:nvPicPr>
          <p:cNvPr id="19" name="Grafik 18">
            <a:extLst>
              <a:ext uri="{FF2B5EF4-FFF2-40B4-BE49-F238E27FC236}">
                <a16:creationId xmlns:a16="http://schemas.microsoft.com/office/drawing/2014/main" id="{3385B317-E765-4E08-828D-5F2F1B1AF8E9}"/>
              </a:ext>
            </a:extLst>
          </p:cNvPr>
          <p:cNvPicPr>
            <a:picLocks noChangeAspect="1"/>
          </p:cNvPicPr>
          <p:nvPr/>
        </p:nvPicPr>
        <p:blipFill>
          <a:blip r:embed="rId10"/>
          <a:stretch>
            <a:fillRect/>
          </a:stretch>
        </p:blipFill>
        <p:spPr>
          <a:xfrm>
            <a:off x="371474" y="2972039"/>
            <a:ext cx="3120405" cy="1719844"/>
          </a:xfrm>
          <a:prstGeom prst="rect">
            <a:avLst/>
          </a:prstGeom>
        </p:spPr>
      </p:pic>
      <p:pic>
        <p:nvPicPr>
          <p:cNvPr id="3" name="Grafik 2">
            <a:extLst>
              <a:ext uri="{FF2B5EF4-FFF2-40B4-BE49-F238E27FC236}">
                <a16:creationId xmlns:a16="http://schemas.microsoft.com/office/drawing/2014/main" id="{636DFDEE-88EE-435E-ADCB-F13E23B5ED27}"/>
              </a:ext>
            </a:extLst>
          </p:cNvPr>
          <p:cNvPicPr>
            <a:picLocks noChangeAspect="1"/>
          </p:cNvPicPr>
          <p:nvPr/>
        </p:nvPicPr>
        <p:blipFill>
          <a:blip r:embed="rId11"/>
          <a:stretch>
            <a:fillRect/>
          </a:stretch>
        </p:blipFill>
        <p:spPr>
          <a:xfrm>
            <a:off x="7233524" y="49958"/>
            <a:ext cx="1497681" cy="993559"/>
          </a:xfrm>
          <a:prstGeom prst="rect">
            <a:avLst/>
          </a:prstGeom>
        </p:spPr>
      </p:pic>
    </p:spTree>
    <p:extLst>
      <p:ext uri="{BB962C8B-B14F-4D97-AF65-F5344CB8AC3E}">
        <p14:creationId xmlns:p14="http://schemas.microsoft.com/office/powerpoint/2010/main" val="4174065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Text, Frachtcontainer, Behälter, draußen enthält.&#10;&#10;KI-generierte Inhalte können fehlerhaft sein.">
            <a:extLst>
              <a:ext uri="{FF2B5EF4-FFF2-40B4-BE49-F238E27FC236}">
                <a16:creationId xmlns:a16="http://schemas.microsoft.com/office/drawing/2014/main" id="{FC048CC8-83AC-BF82-2893-7703B0C09A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208" y="1228133"/>
            <a:ext cx="2847975" cy="1600200"/>
          </a:xfrm>
          <a:prstGeom prst="rect">
            <a:avLst/>
          </a:prstGeom>
        </p:spPr>
      </p:pic>
      <p:pic>
        <p:nvPicPr>
          <p:cNvPr id="17" name="Grafik 16" descr="Ein Bild, das Essen, Text, Drink, Getränk enthält.&#10;&#10;KI-generierte Inhalte können fehlerhaft sein.">
            <a:extLst>
              <a:ext uri="{FF2B5EF4-FFF2-40B4-BE49-F238E27FC236}">
                <a16:creationId xmlns:a16="http://schemas.microsoft.com/office/drawing/2014/main" id="{8C23251B-AAE1-E48A-251B-9A6410E5C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9768" y="2808103"/>
            <a:ext cx="2816415" cy="2109593"/>
          </a:xfrm>
          <a:prstGeom prst="rect">
            <a:avLst/>
          </a:prstGeom>
        </p:spPr>
      </p:pic>
      <p:pic>
        <p:nvPicPr>
          <p:cNvPr id="24" name="Grafik 23" descr="Ein Bild, das Text, Plastikflasche, Plastik, Haushaltsmittel enthält.&#10;&#10;KI-generierte Inhalte können fehlerhaft sein.">
            <a:extLst>
              <a:ext uri="{FF2B5EF4-FFF2-40B4-BE49-F238E27FC236}">
                <a16:creationId xmlns:a16="http://schemas.microsoft.com/office/drawing/2014/main" id="{641BFB04-DCE6-98C3-35D3-CE8B338BD9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5141" y="1233442"/>
            <a:ext cx="2870090" cy="2149797"/>
          </a:xfrm>
          <a:prstGeom prst="rect">
            <a:avLst/>
          </a:prstGeom>
        </p:spPr>
      </p:pic>
      <p:sp>
        <p:nvSpPr>
          <p:cNvPr id="2" name="Titel 1"/>
          <p:cNvSpPr>
            <a:spLocks noGrp="1"/>
          </p:cNvSpPr>
          <p:nvPr>
            <p:ph type="title"/>
          </p:nvPr>
        </p:nvSpPr>
        <p:spPr/>
        <p:txBody>
          <a:bodyPr/>
          <a:lstStyle/>
          <a:p>
            <a:pPr fontAlgn="auto">
              <a:spcAft>
                <a:spcPts val="0"/>
              </a:spcAft>
              <a:defRPr/>
            </a:pPr>
            <a:r>
              <a:rPr lang="de-CH" dirty="0" err="1"/>
              <a:t>Where</a:t>
            </a:r>
            <a:r>
              <a:rPr lang="de-CH" dirty="0"/>
              <a:t> </a:t>
            </a:r>
            <a:r>
              <a:rPr lang="de-CH" dirty="0" err="1"/>
              <a:t>Quantex</a:t>
            </a:r>
            <a:r>
              <a:rPr lang="de-CH" dirty="0"/>
              <a:t> </a:t>
            </a:r>
            <a:r>
              <a:rPr lang="de-CH" dirty="0" err="1"/>
              <a:t>is</a:t>
            </a:r>
            <a:r>
              <a:rPr lang="de-CH" dirty="0"/>
              <a:t> </a:t>
            </a:r>
            <a:r>
              <a:rPr lang="de-CH" dirty="0" err="1"/>
              <a:t>investing</a:t>
            </a:r>
            <a:endParaRPr lang="de-CH" dirty="0"/>
          </a:p>
        </p:txBody>
      </p:sp>
      <p:pic>
        <p:nvPicPr>
          <p:cNvPr id="16" name="Grafik 15">
            <a:extLst>
              <a:ext uri="{FF2B5EF4-FFF2-40B4-BE49-F238E27FC236}">
                <a16:creationId xmlns:a16="http://schemas.microsoft.com/office/drawing/2014/main" id="{AF2243AC-3DBF-4CD2-A078-4C23FBCFC7AC}"/>
              </a:ext>
            </a:extLst>
          </p:cNvPr>
          <p:cNvPicPr>
            <a:picLocks noChangeAspect="1"/>
          </p:cNvPicPr>
          <p:nvPr/>
        </p:nvPicPr>
        <p:blipFill>
          <a:blip r:embed="rId5"/>
          <a:stretch>
            <a:fillRect/>
          </a:stretch>
        </p:blipFill>
        <p:spPr>
          <a:xfrm>
            <a:off x="406663" y="2746225"/>
            <a:ext cx="2846125" cy="1866814"/>
          </a:xfrm>
          <a:prstGeom prst="rect">
            <a:avLst/>
          </a:prstGeom>
        </p:spPr>
      </p:pic>
      <p:pic>
        <p:nvPicPr>
          <p:cNvPr id="3" name="Grafik 2">
            <a:extLst>
              <a:ext uri="{FF2B5EF4-FFF2-40B4-BE49-F238E27FC236}">
                <a16:creationId xmlns:a16="http://schemas.microsoft.com/office/drawing/2014/main" id="{655AC9F7-15A5-4EC9-A5FD-71F8805779D0}"/>
              </a:ext>
            </a:extLst>
          </p:cNvPr>
          <p:cNvPicPr>
            <a:picLocks noChangeAspect="1"/>
          </p:cNvPicPr>
          <p:nvPr/>
        </p:nvPicPr>
        <p:blipFill>
          <a:blip r:embed="rId6"/>
          <a:stretch>
            <a:fillRect/>
          </a:stretch>
        </p:blipFill>
        <p:spPr>
          <a:xfrm>
            <a:off x="7236296" y="69683"/>
            <a:ext cx="1502891" cy="998632"/>
          </a:xfrm>
          <a:prstGeom prst="rect">
            <a:avLst/>
          </a:prstGeom>
        </p:spPr>
      </p:pic>
      <p:pic>
        <p:nvPicPr>
          <p:cNvPr id="5" name="Grafik 4" descr="Ein Bild, das Text, draußen, Rad, Transport enthält.&#10;&#10;KI-generierte Inhalte können fehlerhaft sein.">
            <a:extLst>
              <a:ext uri="{FF2B5EF4-FFF2-40B4-BE49-F238E27FC236}">
                <a16:creationId xmlns:a16="http://schemas.microsoft.com/office/drawing/2014/main" id="{0EE11622-8033-821B-AC30-09B0D569AD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813" y="1233442"/>
            <a:ext cx="2847975" cy="1600200"/>
          </a:xfrm>
          <a:prstGeom prst="rect">
            <a:avLst/>
          </a:prstGeom>
        </p:spPr>
      </p:pic>
      <p:pic>
        <p:nvPicPr>
          <p:cNvPr id="13" name="Grafik 12" descr="Ein Bild, das Himmel, Gebäude, draußen, Szene enthält.&#10;&#10;KI-generierte Inhalte können fehlerhaft sein.">
            <a:extLst>
              <a:ext uri="{FF2B5EF4-FFF2-40B4-BE49-F238E27FC236}">
                <a16:creationId xmlns:a16="http://schemas.microsoft.com/office/drawing/2014/main" id="{D595B28D-F75A-FDC7-CF24-02DE5BCDC8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4832" y="4432370"/>
            <a:ext cx="2610340" cy="1730769"/>
          </a:xfrm>
          <a:prstGeom prst="rect">
            <a:avLst/>
          </a:prstGeom>
        </p:spPr>
      </p:pic>
      <p:pic>
        <p:nvPicPr>
          <p:cNvPr id="8" name="Grafik 7">
            <a:extLst>
              <a:ext uri="{FF2B5EF4-FFF2-40B4-BE49-F238E27FC236}">
                <a16:creationId xmlns:a16="http://schemas.microsoft.com/office/drawing/2014/main" id="{1F318335-92AB-4AC7-BE4D-D788DB6D1271}"/>
              </a:ext>
            </a:extLst>
          </p:cNvPr>
          <p:cNvPicPr>
            <a:picLocks noChangeAspect="1"/>
          </p:cNvPicPr>
          <p:nvPr/>
        </p:nvPicPr>
        <p:blipFill>
          <a:blip r:embed="rId9"/>
          <a:stretch>
            <a:fillRect/>
          </a:stretch>
        </p:blipFill>
        <p:spPr>
          <a:xfrm>
            <a:off x="3021124" y="4550513"/>
            <a:ext cx="2870090" cy="1612626"/>
          </a:xfrm>
          <a:prstGeom prst="rect">
            <a:avLst/>
          </a:prstGeom>
        </p:spPr>
      </p:pic>
      <p:pic>
        <p:nvPicPr>
          <p:cNvPr id="18" name="Grafik 17">
            <a:extLst>
              <a:ext uri="{FF2B5EF4-FFF2-40B4-BE49-F238E27FC236}">
                <a16:creationId xmlns:a16="http://schemas.microsoft.com/office/drawing/2014/main" id="{B613B9FD-8B79-4C8A-A6FF-CB3B04E9FAF2}"/>
              </a:ext>
            </a:extLst>
          </p:cNvPr>
          <p:cNvPicPr>
            <a:picLocks noChangeAspect="1"/>
          </p:cNvPicPr>
          <p:nvPr/>
        </p:nvPicPr>
        <p:blipFill>
          <a:blip r:embed="rId10"/>
          <a:stretch>
            <a:fillRect/>
          </a:stretch>
        </p:blipFill>
        <p:spPr>
          <a:xfrm>
            <a:off x="5838161" y="2562741"/>
            <a:ext cx="2875656" cy="1842737"/>
          </a:xfrm>
          <a:prstGeom prst="rect">
            <a:avLst/>
          </a:prstGeom>
        </p:spPr>
      </p:pic>
      <p:pic>
        <p:nvPicPr>
          <p:cNvPr id="12" name="Grafik 11">
            <a:extLst>
              <a:ext uri="{FF2B5EF4-FFF2-40B4-BE49-F238E27FC236}">
                <a16:creationId xmlns:a16="http://schemas.microsoft.com/office/drawing/2014/main" id="{52110632-1A37-4D08-BBF1-328BA13CA1A9}"/>
              </a:ext>
            </a:extLst>
          </p:cNvPr>
          <p:cNvPicPr>
            <a:picLocks noChangeAspect="1"/>
          </p:cNvPicPr>
          <p:nvPr/>
        </p:nvPicPr>
        <p:blipFill>
          <a:blip r:embed="rId11"/>
          <a:stretch>
            <a:fillRect/>
          </a:stretch>
        </p:blipFill>
        <p:spPr>
          <a:xfrm>
            <a:off x="5891214" y="4405479"/>
            <a:ext cx="2820200" cy="1757659"/>
          </a:xfrm>
          <a:prstGeom prst="rect">
            <a:avLst/>
          </a:prstGeom>
        </p:spPr>
      </p:pic>
    </p:spTree>
    <p:extLst>
      <p:ext uri="{BB962C8B-B14F-4D97-AF65-F5344CB8AC3E}">
        <p14:creationId xmlns:p14="http://schemas.microsoft.com/office/powerpoint/2010/main" val="3739653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4813" y="485775"/>
            <a:ext cx="8488362" cy="649288"/>
          </a:xfrm>
        </p:spPr>
        <p:txBody>
          <a:bodyPr/>
          <a:lstStyle/>
          <a:p>
            <a:pPr eaLnBrk="1" fontAlgn="auto" hangingPunct="1">
              <a:spcAft>
                <a:spcPts val="0"/>
              </a:spcAft>
              <a:defRPr/>
            </a:pPr>
            <a:r>
              <a:rPr lang="de-DE" dirty="0">
                <a:solidFill>
                  <a:schemeClr val="tx1"/>
                </a:solidFill>
              </a:rPr>
              <a:t>Boring Stocks perform </a:t>
            </a:r>
            <a:r>
              <a:rPr lang="de-DE" dirty="0" err="1">
                <a:solidFill>
                  <a:schemeClr val="tx1"/>
                </a:solidFill>
              </a:rPr>
              <a:t>better</a:t>
            </a:r>
            <a:endParaRPr lang="de-CH" dirty="0"/>
          </a:p>
        </p:txBody>
      </p:sp>
      <p:sp>
        <p:nvSpPr>
          <p:cNvPr id="50179" name="Inhaltsplatzhalter 2"/>
          <p:cNvSpPr>
            <a:spLocks noGrp="1"/>
          </p:cNvSpPr>
          <p:nvPr>
            <p:ph idx="1"/>
          </p:nvPr>
        </p:nvSpPr>
        <p:spPr bwMode="auto">
          <a:xfrm>
            <a:off x="446088" y="1495425"/>
            <a:ext cx="8229600" cy="13575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Courier New" panose="02070309020205020404" pitchFamily="49" charset="0"/>
              <a:buChar char="o"/>
            </a:pPr>
            <a:r>
              <a:rPr lang="de-DE" altLang="de-DE" sz="2400" b="1" dirty="0" err="1"/>
              <a:t>Contrary</a:t>
            </a:r>
            <a:r>
              <a:rPr lang="de-DE" altLang="de-DE" sz="2400" b="1" dirty="0"/>
              <a:t> </a:t>
            </a:r>
            <a:r>
              <a:rPr lang="de-DE" altLang="de-DE" sz="2400" b="1" dirty="0" err="1"/>
              <a:t>to</a:t>
            </a:r>
            <a:r>
              <a:rPr lang="de-DE" altLang="de-DE" sz="2400" b="1" dirty="0"/>
              <a:t> </a:t>
            </a:r>
            <a:r>
              <a:rPr lang="de-DE" altLang="de-DE" sz="2400" b="1" dirty="0" err="1"/>
              <a:t>financial</a:t>
            </a:r>
            <a:r>
              <a:rPr lang="de-DE" altLang="de-DE" sz="2400" b="1" dirty="0"/>
              <a:t> </a:t>
            </a:r>
            <a:r>
              <a:rPr lang="de-DE" altLang="de-DE" sz="2400" b="1" dirty="0" err="1"/>
              <a:t>theory</a:t>
            </a:r>
            <a:r>
              <a:rPr lang="de-DE" altLang="de-DE" sz="2400" b="1" dirty="0"/>
              <a:t>, </a:t>
            </a:r>
            <a:r>
              <a:rPr lang="de-DE" altLang="de-DE" sz="2400" b="1" dirty="0" err="1"/>
              <a:t>boring</a:t>
            </a:r>
            <a:r>
              <a:rPr lang="de-DE" altLang="de-DE" sz="2400" b="1" dirty="0"/>
              <a:t> </a:t>
            </a:r>
            <a:r>
              <a:rPr lang="de-DE" altLang="de-DE" sz="2400" b="1" dirty="0" err="1"/>
              <a:t>low</a:t>
            </a:r>
            <a:r>
              <a:rPr lang="de-DE" altLang="de-DE" sz="2400" b="1" dirty="0"/>
              <a:t>-beta-stocks </a:t>
            </a:r>
            <a:r>
              <a:rPr lang="de-DE" altLang="de-DE" sz="2400" b="1" dirty="0" err="1"/>
              <a:t>outperform</a:t>
            </a:r>
            <a:r>
              <a:rPr lang="de-DE" altLang="de-DE" sz="2400" b="1" dirty="0"/>
              <a:t> </a:t>
            </a:r>
            <a:r>
              <a:rPr lang="de-DE" altLang="de-DE" sz="2400" b="1" dirty="0" err="1"/>
              <a:t>the</a:t>
            </a:r>
            <a:r>
              <a:rPr lang="de-DE" altLang="de-DE" sz="2400" b="1" dirty="0"/>
              <a:t> </a:t>
            </a:r>
            <a:r>
              <a:rPr lang="de-DE" altLang="de-DE" sz="2400" b="1" dirty="0" err="1"/>
              <a:t>more</a:t>
            </a:r>
            <a:r>
              <a:rPr lang="de-DE" altLang="de-DE" sz="2400" b="1" dirty="0"/>
              <a:t> </a:t>
            </a:r>
            <a:r>
              <a:rPr lang="de-DE" altLang="de-DE" sz="2400" b="1" dirty="0" err="1"/>
              <a:t>exciting</a:t>
            </a:r>
            <a:r>
              <a:rPr lang="de-DE" altLang="de-DE" sz="2400" b="1" dirty="0"/>
              <a:t> </a:t>
            </a:r>
            <a:r>
              <a:rPr lang="de-DE" altLang="de-DE" sz="2400" b="1" dirty="0" err="1"/>
              <a:t>stocks</a:t>
            </a:r>
            <a:r>
              <a:rPr lang="de-DE" altLang="de-DE" sz="2400" b="1" dirty="0"/>
              <a:t>.</a:t>
            </a:r>
            <a:endParaRPr lang="de-CH" altLang="de-DE" sz="2400" b="1" dirty="0"/>
          </a:p>
        </p:txBody>
      </p:sp>
      <p:sp>
        <p:nvSpPr>
          <p:cNvPr id="50180" name="Textplatzhalter 3"/>
          <p:cNvSpPr>
            <a:spLocks noGrp="1"/>
          </p:cNvSpPr>
          <p:nvPr>
            <p:ph type="body" sz="quarter" idx="11"/>
          </p:nvPr>
        </p:nvSpPr>
        <p:spPr bwMode="auto">
          <a:xfrm>
            <a:off x="5508105" y="6021388"/>
            <a:ext cx="3167584" cy="215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de-DE" altLang="de-DE" dirty="0"/>
              <a:t>Quelle:</a:t>
            </a:r>
            <a:r>
              <a:rPr lang="en-US" altLang="de-DE" dirty="0"/>
              <a:t>AQR/Antti </a:t>
            </a:r>
            <a:r>
              <a:rPr lang="en-US" altLang="de-DE" dirty="0" err="1"/>
              <a:t>Ilmanen</a:t>
            </a:r>
            <a:r>
              <a:rPr lang="en-US" altLang="de-DE" dirty="0"/>
              <a:t>: «Investing amid low expected returns»</a:t>
            </a:r>
            <a:r>
              <a:rPr lang="de-DE" altLang="de-DE" dirty="0"/>
              <a:t> </a:t>
            </a:r>
            <a:endParaRPr lang="de-CH" altLang="de-DE" dirty="0"/>
          </a:p>
        </p:txBody>
      </p:sp>
      <p:pic>
        <p:nvPicPr>
          <p:cNvPr id="3" name="Grafik 2">
            <a:extLst>
              <a:ext uri="{FF2B5EF4-FFF2-40B4-BE49-F238E27FC236}">
                <a16:creationId xmlns:a16="http://schemas.microsoft.com/office/drawing/2014/main" id="{940473E8-4C40-45A7-BC85-33B10505A061}"/>
              </a:ext>
            </a:extLst>
          </p:cNvPr>
          <p:cNvPicPr>
            <a:picLocks noChangeAspect="1"/>
          </p:cNvPicPr>
          <p:nvPr/>
        </p:nvPicPr>
        <p:blipFill>
          <a:blip r:embed="rId2"/>
          <a:stretch>
            <a:fillRect/>
          </a:stretch>
        </p:blipFill>
        <p:spPr>
          <a:xfrm>
            <a:off x="2059241" y="2413245"/>
            <a:ext cx="5003294" cy="3620269"/>
          </a:xfrm>
          <a:prstGeom prst="rect">
            <a:avLst/>
          </a:prstGeom>
        </p:spPr>
      </p:pic>
      <p:sp>
        <p:nvSpPr>
          <p:cNvPr id="4" name="Ellipse 3">
            <a:extLst>
              <a:ext uri="{FF2B5EF4-FFF2-40B4-BE49-F238E27FC236}">
                <a16:creationId xmlns:a16="http://schemas.microsoft.com/office/drawing/2014/main" id="{8860B809-EC8F-463E-BA9B-604DD24FBA1D}"/>
              </a:ext>
            </a:extLst>
          </p:cNvPr>
          <p:cNvSpPr/>
          <p:nvPr/>
        </p:nvSpPr>
        <p:spPr>
          <a:xfrm>
            <a:off x="3779912" y="3645024"/>
            <a:ext cx="1584176" cy="648072"/>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 name="Ellipse 4">
            <a:extLst>
              <a:ext uri="{FF2B5EF4-FFF2-40B4-BE49-F238E27FC236}">
                <a16:creationId xmlns:a16="http://schemas.microsoft.com/office/drawing/2014/main" id="{0C6BE3B6-FB74-4D78-962C-D93FBEC5E898}"/>
              </a:ext>
            </a:extLst>
          </p:cNvPr>
          <p:cNvSpPr/>
          <p:nvPr/>
        </p:nvSpPr>
        <p:spPr>
          <a:xfrm>
            <a:off x="6084168" y="4365104"/>
            <a:ext cx="576064"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Textfeld 7">
            <a:extLst>
              <a:ext uri="{FF2B5EF4-FFF2-40B4-BE49-F238E27FC236}">
                <a16:creationId xmlns:a16="http://schemas.microsoft.com/office/drawing/2014/main" id="{C2ABBDFF-55E4-4EFF-9BE3-43A1348CCB4B}"/>
              </a:ext>
            </a:extLst>
          </p:cNvPr>
          <p:cNvSpPr txBox="1"/>
          <p:nvPr/>
        </p:nvSpPr>
        <p:spPr>
          <a:xfrm>
            <a:off x="3064818" y="3060249"/>
            <a:ext cx="1584176" cy="584775"/>
          </a:xfrm>
          <a:prstGeom prst="rect">
            <a:avLst/>
          </a:prstGeom>
          <a:noFill/>
        </p:spPr>
        <p:txBody>
          <a:bodyPr wrap="square" rtlCol="0">
            <a:spAutoFit/>
          </a:bodyPr>
          <a:lstStyle/>
          <a:p>
            <a:pPr algn="ctr"/>
            <a:r>
              <a:rPr lang="de-DE" sz="1600" dirty="0">
                <a:solidFill>
                  <a:srgbClr val="92D050"/>
                </a:solidFill>
                <a:latin typeface="TheSans B3 Light" pitchFamily="50" charset="0"/>
              </a:rPr>
              <a:t>7-8% p.a. </a:t>
            </a:r>
            <a:r>
              <a:rPr lang="de-DE" sz="1600" dirty="0" err="1">
                <a:solidFill>
                  <a:srgbClr val="92D050"/>
                </a:solidFill>
                <a:latin typeface="TheSans B3 Light" pitchFamily="50" charset="0"/>
              </a:rPr>
              <a:t>with</a:t>
            </a:r>
            <a:r>
              <a:rPr lang="de-DE" sz="1600" dirty="0">
                <a:solidFill>
                  <a:srgbClr val="92D050"/>
                </a:solidFill>
                <a:latin typeface="TheSans B3 Light" pitchFamily="50" charset="0"/>
              </a:rPr>
              <a:t> </a:t>
            </a:r>
            <a:r>
              <a:rPr lang="de-DE" sz="1600" dirty="0" err="1">
                <a:solidFill>
                  <a:srgbClr val="92D050"/>
                </a:solidFill>
                <a:latin typeface="TheSans B3 Light" pitchFamily="50" charset="0"/>
              </a:rPr>
              <a:t>boring</a:t>
            </a:r>
            <a:r>
              <a:rPr lang="de-DE" sz="1600" dirty="0">
                <a:solidFill>
                  <a:srgbClr val="92D050"/>
                </a:solidFill>
                <a:latin typeface="TheSans B3 Light" pitchFamily="50" charset="0"/>
              </a:rPr>
              <a:t> </a:t>
            </a:r>
            <a:r>
              <a:rPr lang="de-DE" sz="1600" dirty="0" err="1">
                <a:solidFill>
                  <a:srgbClr val="92D050"/>
                </a:solidFill>
                <a:latin typeface="TheSans B3 Light" pitchFamily="50" charset="0"/>
              </a:rPr>
              <a:t>stocks</a:t>
            </a:r>
            <a:endParaRPr lang="de-CH" sz="1600" dirty="0">
              <a:solidFill>
                <a:srgbClr val="92D050"/>
              </a:solidFill>
              <a:latin typeface="TheSans B3 Light" pitchFamily="50" charset="0"/>
            </a:endParaRPr>
          </a:p>
        </p:txBody>
      </p:sp>
      <p:sp>
        <p:nvSpPr>
          <p:cNvPr id="11" name="Textfeld 10">
            <a:extLst>
              <a:ext uri="{FF2B5EF4-FFF2-40B4-BE49-F238E27FC236}">
                <a16:creationId xmlns:a16="http://schemas.microsoft.com/office/drawing/2014/main" id="{39756E31-F761-4A28-AA0F-A2C6FC104CC2}"/>
              </a:ext>
            </a:extLst>
          </p:cNvPr>
          <p:cNvSpPr txBox="1"/>
          <p:nvPr/>
        </p:nvSpPr>
        <p:spPr>
          <a:xfrm>
            <a:off x="6378842" y="3912209"/>
            <a:ext cx="1721549" cy="584775"/>
          </a:xfrm>
          <a:prstGeom prst="rect">
            <a:avLst/>
          </a:prstGeom>
          <a:noFill/>
        </p:spPr>
        <p:txBody>
          <a:bodyPr wrap="square" rtlCol="0">
            <a:spAutoFit/>
          </a:bodyPr>
          <a:lstStyle/>
          <a:p>
            <a:pPr algn="ctr"/>
            <a:r>
              <a:rPr lang="de-DE" sz="1600" dirty="0">
                <a:solidFill>
                  <a:srgbClr val="FF0000"/>
                </a:solidFill>
                <a:latin typeface="TheSans B3 Light" pitchFamily="50" charset="0"/>
              </a:rPr>
              <a:t>4-5% p.a. </a:t>
            </a:r>
            <a:r>
              <a:rPr lang="de-DE" sz="1600" dirty="0" err="1">
                <a:solidFill>
                  <a:srgbClr val="FF0000"/>
                </a:solidFill>
                <a:latin typeface="TheSans B3 Light" pitchFamily="50" charset="0"/>
              </a:rPr>
              <a:t>with</a:t>
            </a:r>
            <a:r>
              <a:rPr lang="de-DE" sz="1600" dirty="0">
                <a:solidFill>
                  <a:srgbClr val="FF0000"/>
                </a:solidFill>
                <a:latin typeface="TheSans B3 Light" pitchFamily="50" charset="0"/>
              </a:rPr>
              <a:t> </a:t>
            </a:r>
            <a:r>
              <a:rPr lang="de-DE" sz="1600" dirty="0" err="1">
                <a:solidFill>
                  <a:srgbClr val="FF0000"/>
                </a:solidFill>
                <a:latin typeface="TheSans B3 Light" pitchFamily="50" charset="0"/>
              </a:rPr>
              <a:t>exciting</a:t>
            </a:r>
            <a:r>
              <a:rPr lang="de-DE" sz="1600" dirty="0">
                <a:solidFill>
                  <a:srgbClr val="FF0000"/>
                </a:solidFill>
                <a:latin typeface="TheSans B3 Light" pitchFamily="50" charset="0"/>
              </a:rPr>
              <a:t> </a:t>
            </a:r>
            <a:r>
              <a:rPr lang="de-DE" sz="1600" dirty="0" err="1">
                <a:solidFill>
                  <a:srgbClr val="FF0000"/>
                </a:solidFill>
                <a:latin typeface="TheSans B3 Light" pitchFamily="50" charset="0"/>
              </a:rPr>
              <a:t>stocks</a:t>
            </a:r>
            <a:endParaRPr lang="de-CH" sz="1600" dirty="0">
              <a:solidFill>
                <a:srgbClr val="FF0000"/>
              </a:solidFill>
              <a:latin typeface="TheSans B3 Light" pitchFamily="50" charset="0"/>
            </a:endParaRPr>
          </a:p>
        </p:txBody>
      </p:sp>
    </p:spTree>
    <p:extLst>
      <p:ext uri="{BB962C8B-B14F-4D97-AF65-F5344CB8AC3E}">
        <p14:creationId xmlns:p14="http://schemas.microsoft.com/office/powerpoint/2010/main" val="213375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4813" y="485775"/>
            <a:ext cx="8488362" cy="649288"/>
          </a:xfrm>
        </p:spPr>
        <p:txBody>
          <a:bodyPr/>
          <a:lstStyle/>
          <a:p>
            <a:pPr eaLnBrk="1" fontAlgn="auto" hangingPunct="1">
              <a:spcAft>
                <a:spcPts val="0"/>
              </a:spcAft>
              <a:defRPr/>
            </a:pPr>
            <a:r>
              <a:rPr lang="de-CH" dirty="0"/>
              <a:t>The </a:t>
            </a:r>
            <a:r>
              <a:rPr lang="de-CH" dirty="0" err="1"/>
              <a:t>Current</a:t>
            </a:r>
            <a:r>
              <a:rPr lang="de-CH" dirty="0"/>
              <a:t> Stock </a:t>
            </a:r>
            <a:r>
              <a:rPr lang="de-CH" dirty="0" err="1"/>
              <a:t>Selection</a:t>
            </a:r>
            <a:endParaRPr lang="de-CH" dirty="0"/>
          </a:p>
        </p:txBody>
      </p:sp>
      <p:sp>
        <p:nvSpPr>
          <p:cNvPr id="50179" name="Inhaltsplatzhalter 2"/>
          <p:cNvSpPr>
            <a:spLocks noGrp="1"/>
          </p:cNvSpPr>
          <p:nvPr>
            <p:ph idx="1"/>
          </p:nvPr>
        </p:nvSpPr>
        <p:spPr bwMode="auto">
          <a:xfrm>
            <a:off x="446088" y="1495425"/>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Courier New" panose="02070309020205020404" pitchFamily="49" charset="0"/>
              <a:buChar char="o"/>
            </a:pPr>
            <a:r>
              <a:rPr lang="en-US" dirty="0"/>
              <a:t>We currently find value in unpopular industries such as defensive consumer goods and health care, GARP quality stocks in general, as well as in emerging markets such as Brazil and Mexico.</a:t>
            </a:r>
            <a:endParaRPr lang="de-CH" altLang="de-DE" dirty="0"/>
          </a:p>
        </p:txBody>
      </p:sp>
      <p:sp>
        <p:nvSpPr>
          <p:cNvPr id="50180" name="Textplatzhalter 3"/>
          <p:cNvSpPr>
            <a:spLocks noGrp="1"/>
          </p:cNvSpPr>
          <p:nvPr>
            <p:ph type="body"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de-CH" altLang="de-DE"/>
          </a:p>
        </p:txBody>
      </p:sp>
      <p:graphicFrame>
        <p:nvGraphicFramePr>
          <p:cNvPr id="6" name="Tabelle 5"/>
          <p:cNvGraphicFramePr>
            <a:graphicFrameLocks noGrp="1"/>
          </p:cNvGraphicFramePr>
          <p:nvPr>
            <p:extLst>
              <p:ext uri="{D42A27DB-BD31-4B8C-83A1-F6EECF244321}">
                <p14:modId xmlns:p14="http://schemas.microsoft.com/office/powerpoint/2010/main" val="223172872"/>
              </p:ext>
            </p:extLst>
          </p:nvPr>
        </p:nvGraphicFramePr>
        <p:xfrm>
          <a:off x="446088" y="3103563"/>
          <a:ext cx="8229600" cy="2416970"/>
        </p:xfrm>
        <a:graphic>
          <a:graphicData uri="http://schemas.openxmlformats.org/drawingml/2006/table">
            <a:tbl>
              <a:tblPr firstRow="1" bandRow="1">
                <a:tableStyleId>{F5AB1C69-6EDB-4FF4-983F-18BD219EF322}</a:tableStyleId>
              </a:tblPr>
              <a:tblGrid>
                <a:gridCol w="2757760">
                  <a:extLst>
                    <a:ext uri="{9D8B030D-6E8A-4147-A177-3AD203B41FA5}">
                      <a16:colId xmlns:a16="http://schemas.microsoft.com/office/drawing/2014/main" val="20000"/>
                    </a:ext>
                  </a:extLst>
                </a:gridCol>
                <a:gridCol w="5471840">
                  <a:extLst>
                    <a:ext uri="{9D8B030D-6E8A-4147-A177-3AD203B41FA5}">
                      <a16:colId xmlns:a16="http://schemas.microsoft.com/office/drawing/2014/main" val="20001"/>
                    </a:ext>
                  </a:extLst>
                </a:gridCol>
              </a:tblGrid>
              <a:tr h="483394">
                <a:tc>
                  <a:txBody>
                    <a:bodyPr/>
                    <a:lstStyle/>
                    <a:p>
                      <a:r>
                        <a:rPr lang="de-DE" sz="1600" dirty="0"/>
                        <a:t>Value</a:t>
                      </a:r>
                      <a:r>
                        <a:rPr lang="de-DE" sz="1600" baseline="0" dirty="0"/>
                        <a:t> </a:t>
                      </a:r>
                      <a:r>
                        <a:rPr lang="de-DE" sz="1600" dirty="0" err="1"/>
                        <a:t>Theme</a:t>
                      </a:r>
                      <a:endParaRPr lang="de-CH" sz="1600" dirty="0"/>
                    </a:p>
                  </a:txBody>
                  <a:tcPr marT="45712" marB="45712"/>
                </a:tc>
                <a:tc>
                  <a:txBody>
                    <a:bodyPr/>
                    <a:lstStyle/>
                    <a:p>
                      <a:r>
                        <a:rPr lang="de-DE" sz="1600" dirty="0"/>
                        <a:t>Stocks</a:t>
                      </a:r>
                      <a:r>
                        <a:rPr lang="de-DE" sz="1600" baseline="0" dirty="0"/>
                        <a:t> in </a:t>
                      </a:r>
                      <a:r>
                        <a:rPr lang="de-DE" sz="1600" baseline="0" dirty="0" err="1"/>
                        <a:t>the</a:t>
                      </a:r>
                      <a:r>
                        <a:rPr lang="de-DE" sz="1600" baseline="0" dirty="0"/>
                        <a:t> </a:t>
                      </a:r>
                      <a:r>
                        <a:rPr lang="de-DE" sz="1600" baseline="0" dirty="0" err="1"/>
                        <a:t>Quantex</a:t>
                      </a:r>
                      <a:r>
                        <a:rPr lang="de-DE" sz="1600" baseline="0" dirty="0"/>
                        <a:t> Multi Asset Fund</a:t>
                      </a:r>
                      <a:endParaRPr lang="de-CH" sz="1600" dirty="0"/>
                    </a:p>
                  </a:txBody>
                  <a:tcPr marT="45712" marB="45712"/>
                </a:tc>
                <a:extLst>
                  <a:ext uri="{0D108BD9-81ED-4DB2-BD59-A6C34878D82A}">
                    <a16:rowId xmlns:a16="http://schemas.microsoft.com/office/drawing/2014/main" val="10000"/>
                  </a:ext>
                </a:extLst>
              </a:tr>
              <a:tr h="483394">
                <a:tc>
                  <a:txBody>
                    <a:bodyPr/>
                    <a:lstStyle/>
                    <a:p>
                      <a:r>
                        <a:rPr lang="de-DE" sz="1600" dirty="0"/>
                        <a:t>Consumer Staples</a:t>
                      </a:r>
                      <a:endParaRPr lang="de-CH" sz="1600" dirty="0"/>
                    </a:p>
                  </a:txBody>
                  <a:tcPr marT="45712" marB="45712"/>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aseline="0" dirty="0"/>
                        <a:t>Philip Morris, BAT, AB InBev, Unilever, </a:t>
                      </a:r>
                      <a:r>
                        <a:rPr lang="de-DE" sz="1600" baseline="0" dirty="0" err="1"/>
                        <a:t>Reckitt</a:t>
                      </a:r>
                      <a:r>
                        <a:rPr lang="de-DE" sz="1600" baseline="0" dirty="0"/>
                        <a:t> </a:t>
                      </a:r>
                      <a:r>
                        <a:rPr lang="de-DE" sz="1600" baseline="0" dirty="0" err="1"/>
                        <a:t>Benckiser</a:t>
                      </a:r>
                      <a:r>
                        <a:rPr lang="de-DE" sz="1600" baseline="0" dirty="0"/>
                        <a:t>, Nestlé</a:t>
                      </a:r>
                      <a:endParaRPr lang="de-CH" sz="1600" dirty="0"/>
                    </a:p>
                  </a:txBody>
                  <a:tcPr marT="45712" marB="45712"/>
                </a:tc>
                <a:extLst>
                  <a:ext uri="{0D108BD9-81ED-4DB2-BD59-A6C34878D82A}">
                    <a16:rowId xmlns:a16="http://schemas.microsoft.com/office/drawing/2014/main" val="10001"/>
                  </a:ext>
                </a:extLst>
              </a:tr>
              <a:tr h="483394">
                <a:tc>
                  <a:txBody>
                    <a:bodyPr/>
                    <a:lstStyle/>
                    <a:p>
                      <a:r>
                        <a:rPr lang="de-DE" sz="1600" dirty="0"/>
                        <a:t>Health Care</a:t>
                      </a:r>
                      <a:endParaRPr lang="de-CH" sz="1600" dirty="0"/>
                    </a:p>
                  </a:txBody>
                  <a:tcPr marT="45712" marB="45712"/>
                </a:tc>
                <a:tc>
                  <a:txBody>
                    <a:bodyPr/>
                    <a:lstStyle/>
                    <a:p>
                      <a:r>
                        <a:rPr lang="de-DE" sz="1600" baseline="0" dirty="0"/>
                        <a:t>Icon, </a:t>
                      </a:r>
                      <a:r>
                        <a:rPr lang="de-DE" sz="1600" baseline="0" dirty="0" err="1"/>
                        <a:t>Medpace</a:t>
                      </a:r>
                      <a:r>
                        <a:rPr lang="de-DE" sz="1600" baseline="0" dirty="0"/>
                        <a:t>, </a:t>
                      </a:r>
                      <a:r>
                        <a:rPr lang="de-DE" sz="1600" baseline="0" dirty="0" err="1"/>
                        <a:t>Zoetis</a:t>
                      </a:r>
                      <a:endParaRPr lang="de-CH" sz="1600" dirty="0"/>
                    </a:p>
                  </a:txBody>
                  <a:tcPr marT="45712" marB="45712"/>
                </a:tc>
                <a:extLst>
                  <a:ext uri="{0D108BD9-81ED-4DB2-BD59-A6C34878D82A}">
                    <a16:rowId xmlns:a16="http://schemas.microsoft.com/office/drawing/2014/main" val="10002"/>
                  </a:ext>
                </a:extLst>
              </a:tr>
              <a:tr h="483394">
                <a:tc>
                  <a:txBody>
                    <a:bodyPr/>
                    <a:lstStyle/>
                    <a:p>
                      <a:r>
                        <a:rPr lang="de-DE" sz="1600" baseline="0" dirty="0"/>
                        <a:t>GARP Quality Stocks</a:t>
                      </a:r>
                      <a:endParaRPr lang="de-CH" sz="1600" dirty="0"/>
                    </a:p>
                  </a:txBody>
                  <a:tcPr marT="45712" marB="45712"/>
                </a:tc>
                <a:tc>
                  <a:txBody>
                    <a:bodyPr/>
                    <a:lstStyle/>
                    <a:p>
                      <a:r>
                        <a:rPr lang="de-DE" sz="1600" baseline="0" dirty="0"/>
                        <a:t>Booking, Visa, Mastercard, </a:t>
                      </a:r>
                      <a:r>
                        <a:rPr lang="de-DE" sz="1600" baseline="0" dirty="0" err="1"/>
                        <a:t>Paypal</a:t>
                      </a:r>
                      <a:r>
                        <a:rPr lang="de-DE" sz="1600" baseline="0" dirty="0"/>
                        <a:t>, Wise, Jumbo</a:t>
                      </a:r>
                      <a:endParaRPr lang="de-CH" sz="1600" dirty="0"/>
                    </a:p>
                  </a:txBody>
                  <a:tcPr marT="45712" marB="45712"/>
                </a:tc>
                <a:extLst>
                  <a:ext uri="{0D108BD9-81ED-4DB2-BD59-A6C34878D82A}">
                    <a16:rowId xmlns:a16="http://schemas.microsoft.com/office/drawing/2014/main" val="10003"/>
                  </a:ext>
                </a:extLst>
              </a:tr>
              <a:tr h="483394">
                <a:tc>
                  <a:txBody>
                    <a:bodyPr/>
                    <a:lstStyle/>
                    <a:p>
                      <a:r>
                        <a:rPr lang="de-DE" sz="1600" dirty="0"/>
                        <a:t>Emerging </a:t>
                      </a:r>
                      <a:r>
                        <a:rPr lang="de-DE" sz="1600" dirty="0" err="1"/>
                        <a:t>Markets</a:t>
                      </a:r>
                      <a:endParaRPr lang="de-CH" sz="1600" dirty="0"/>
                    </a:p>
                  </a:txBody>
                  <a:tcPr marT="45712" marB="45712"/>
                </a:tc>
                <a:tc>
                  <a:txBody>
                    <a:bodyPr/>
                    <a:lstStyle/>
                    <a:p>
                      <a:r>
                        <a:rPr lang="de-CH" sz="1600" u="none" strike="noStrike" baseline="0" dirty="0" err="1"/>
                        <a:t>Femsa</a:t>
                      </a:r>
                      <a:r>
                        <a:rPr lang="de-CH" sz="1600" u="none" strike="noStrike" baseline="0" dirty="0"/>
                        <a:t>, </a:t>
                      </a:r>
                      <a:r>
                        <a:rPr lang="de-CH" sz="1600" u="none" strike="noStrike" baseline="0" dirty="0" err="1"/>
                        <a:t>Ambev</a:t>
                      </a:r>
                      <a:r>
                        <a:rPr lang="de-CH" sz="1600" u="none" strike="noStrike" baseline="0" dirty="0"/>
                        <a:t>, B3, Dino </a:t>
                      </a:r>
                      <a:r>
                        <a:rPr lang="de-CH" sz="1600" u="none" strike="noStrike" baseline="0" dirty="0" err="1"/>
                        <a:t>Polska</a:t>
                      </a:r>
                      <a:r>
                        <a:rPr lang="de-CH" sz="1600" u="none" strike="noStrike" baseline="0" dirty="0"/>
                        <a:t>, Nu Holdings</a:t>
                      </a:r>
                      <a:endParaRPr lang="de-CH" sz="1600" b="0" i="0" u="none" strike="noStrike" baseline="0" dirty="0">
                        <a:solidFill>
                          <a:srgbClr val="000000"/>
                        </a:solidFill>
                        <a:latin typeface="Calibri" panose="020F0502020204030204" pitchFamily="34" charset="0"/>
                      </a:endParaRPr>
                    </a:p>
                  </a:txBody>
                  <a:tcPr marT="45712" marB="45712"/>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5010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46088" y="1495425"/>
            <a:ext cx="8229600" cy="4525963"/>
          </a:xfrm>
        </p:spPr>
        <p:txBody>
          <a:bodyPr/>
          <a:lstStyle/>
          <a:p>
            <a:pPr fontAlgn="auto">
              <a:defRPr/>
            </a:pPr>
            <a:endParaRPr lang="de-CH" dirty="0"/>
          </a:p>
          <a:p>
            <a:pPr fontAlgn="auto">
              <a:defRPr/>
            </a:pPr>
            <a:endParaRPr lang="de-CH" dirty="0"/>
          </a:p>
          <a:p>
            <a:pPr fontAlgn="auto">
              <a:defRPr/>
            </a:pPr>
            <a:r>
              <a:rPr lang="de-DE" dirty="0"/>
              <a:t>Boring Commodities</a:t>
            </a:r>
            <a:endParaRPr lang="de-CH" dirty="0"/>
          </a:p>
        </p:txBody>
      </p:sp>
    </p:spTree>
    <p:extLst>
      <p:ext uri="{BB962C8B-B14F-4D97-AF65-F5344CB8AC3E}">
        <p14:creationId xmlns:p14="http://schemas.microsoft.com/office/powerpoint/2010/main" val="35740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e-CH" dirty="0">
                <a:solidFill>
                  <a:schemeClr val="tx1"/>
                </a:solidFill>
              </a:rPr>
              <a:t>Returns </a:t>
            </a:r>
            <a:r>
              <a:rPr lang="de-CH" dirty="0" err="1">
                <a:solidFill>
                  <a:schemeClr val="tx1"/>
                </a:solidFill>
              </a:rPr>
              <a:t>during</a:t>
            </a:r>
            <a:r>
              <a:rPr lang="de-CH" dirty="0">
                <a:solidFill>
                  <a:schemeClr val="tx1"/>
                </a:solidFill>
              </a:rPr>
              <a:t> high Inflation (&gt;5%)</a:t>
            </a:r>
          </a:p>
        </p:txBody>
      </p:sp>
      <p:sp>
        <p:nvSpPr>
          <p:cNvPr id="36866" name="Textplatzhalter 3"/>
          <p:cNvSpPr>
            <a:spLocks noGrp="1"/>
          </p:cNvSpPr>
          <p:nvPr>
            <p:ph type="body" sz="quarter" idx="10"/>
          </p:nvPr>
        </p:nvSpPr>
        <p:spPr bwMode="auto">
          <a:xfrm>
            <a:off x="4139953" y="6006194"/>
            <a:ext cx="4598628" cy="303126"/>
          </a:xfrm>
          <a:noFill/>
          <a:ln>
            <a:miter lim="800000"/>
            <a:headEnd/>
            <a:tailEnd/>
          </a:ln>
        </p:spPr>
        <p:txBody>
          <a:bodyPr vert="horz" wrap="square" lIns="91440" tIns="45720" rIns="91440" bIns="45720" numCol="1" anchor="t" anchorCtr="0" compatLnSpc="1">
            <a:prstTxWarp prst="textNoShape">
              <a:avLst/>
            </a:prstTxWarp>
          </a:bodyPr>
          <a:lstStyle/>
          <a:p>
            <a:r>
              <a:rPr lang="de-CH" dirty="0"/>
              <a:t>Quelle: "The Best </a:t>
            </a:r>
            <a:r>
              <a:rPr lang="de-CH" dirty="0" err="1"/>
              <a:t>Strategies</a:t>
            </a:r>
            <a:r>
              <a:rPr lang="de-CH" dirty="0"/>
              <a:t> </a:t>
            </a:r>
            <a:r>
              <a:rPr lang="de-CH" dirty="0" err="1"/>
              <a:t>for</a:t>
            </a:r>
            <a:r>
              <a:rPr lang="de-CH" dirty="0"/>
              <a:t> </a:t>
            </a:r>
            <a:r>
              <a:rPr lang="de-CH" dirty="0" err="1"/>
              <a:t>Inflationary</a:t>
            </a:r>
            <a:r>
              <a:rPr lang="de-CH" dirty="0"/>
              <a:t> Times"; </a:t>
            </a:r>
            <a:r>
              <a:rPr lang="de-CH" dirty="0" err="1"/>
              <a:t>Zaremba</a:t>
            </a:r>
            <a:r>
              <a:rPr lang="de-CH" dirty="0"/>
              <a:t>, Adam, </a:t>
            </a:r>
            <a:r>
              <a:rPr lang="de-CH" dirty="0" err="1"/>
              <a:t>Zaghum</a:t>
            </a:r>
            <a:r>
              <a:rPr lang="de-CH" dirty="0"/>
              <a:t> Umar, &amp; Mateusz </a:t>
            </a:r>
            <a:r>
              <a:rPr lang="de-CH" dirty="0" err="1"/>
              <a:t>Mikutowski</a:t>
            </a:r>
            <a:endParaRPr lang="de-CH" dirty="0"/>
          </a:p>
          <a:p>
            <a:endParaRPr lang="de-CH"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1302849"/>
            <a:ext cx="5405964" cy="4701317"/>
          </a:xfrm>
          <a:prstGeom prst="rect">
            <a:avLst/>
          </a:prstGeom>
        </p:spPr>
      </p:pic>
      <p:sp>
        <p:nvSpPr>
          <p:cNvPr id="3" name="Ellipse 2"/>
          <p:cNvSpPr/>
          <p:nvPr/>
        </p:nvSpPr>
        <p:spPr>
          <a:xfrm>
            <a:off x="1619672" y="4581128"/>
            <a:ext cx="2376264" cy="9361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 name="Ellipse 5"/>
          <p:cNvSpPr/>
          <p:nvPr/>
        </p:nvSpPr>
        <p:spPr>
          <a:xfrm>
            <a:off x="1596142" y="2005885"/>
            <a:ext cx="2376264" cy="936104"/>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Textfeld 6"/>
          <p:cNvSpPr txBox="1"/>
          <p:nvPr/>
        </p:nvSpPr>
        <p:spPr>
          <a:xfrm>
            <a:off x="179512" y="5371079"/>
            <a:ext cx="2103479" cy="707245"/>
          </a:xfrm>
          <a:prstGeom prst="rect">
            <a:avLst/>
          </a:prstGeom>
          <a:noFill/>
        </p:spPr>
        <p:txBody>
          <a:bodyPr wrap="square" rtlCol="0">
            <a:spAutoFit/>
          </a:bodyPr>
          <a:lstStyle/>
          <a:p>
            <a:pPr algn="ctr">
              <a:lnSpc>
                <a:spcPts val="2500"/>
              </a:lnSpc>
              <a:spcBef>
                <a:spcPts val="600"/>
              </a:spcBef>
              <a:spcAft>
                <a:spcPts val="600"/>
              </a:spcAft>
            </a:pPr>
            <a:r>
              <a:rPr lang="de-CH" sz="1400" dirty="0" err="1">
                <a:solidFill>
                  <a:schemeClr val="accent1"/>
                </a:solidFill>
                <a:latin typeface="Lucida Handwriting" panose="03010101010101010101" pitchFamily="66" charset="0"/>
              </a:rPr>
              <a:t>Everyone</a:t>
            </a:r>
            <a:r>
              <a:rPr lang="de-CH" sz="1400" dirty="0">
                <a:solidFill>
                  <a:schemeClr val="accent1"/>
                </a:solidFill>
                <a:latin typeface="Lucida Handwriting" panose="03010101010101010101" pitchFamily="66" charset="0"/>
              </a:rPr>
              <a:t> </a:t>
            </a:r>
            <a:r>
              <a:rPr lang="de-CH" sz="1400" dirty="0" err="1">
                <a:solidFill>
                  <a:schemeClr val="accent1"/>
                </a:solidFill>
                <a:latin typeface="Lucida Handwriting" panose="03010101010101010101" pitchFamily="66" charset="0"/>
              </a:rPr>
              <a:t>is</a:t>
            </a:r>
            <a:r>
              <a:rPr lang="de-CH" sz="1400" dirty="0">
                <a:solidFill>
                  <a:schemeClr val="accent1"/>
                </a:solidFill>
                <a:latin typeface="Lucida Handwriting" panose="03010101010101010101" pitchFamily="66" charset="0"/>
              </a:rPr>
              <a:t> </a:t>
            </a:r>
            <a:r>
              <a:rPr lang="de-CH" sz="1400" dirty="0" err="1">
                <a:solidFill>
                  <a:schemeClr val="accent1"/>
                </a:solidFill>
                <a:latin typeface="Lucida Handwriting" panose="03010101010101010101" pitchFamily="66" charset="0"/>
              </a:rPr>
              <a:t>overweight</a:t>
            </a:r>
            <a:r>
              <a:rPr lang="de-CH" sz="1400" dirty="0">
                <a:solidFill>
                  <a:schemeClr val="accent1"/>
                </a:solidFill>
                <a:latin typeface="Lucida Handwriting" panose="03010101010101010101" pitchFamily="66" charset="0"/>
              </a:rPr>
              <a:t> </a:t>
            </a:r>
            <a:r>
              <a:rPr lang="de-CH" sz="1400" dirty="0" err="1">
                <a:solidFill>
                  <a:schemeClr val="accent1"/>
                </a:solidFill>
                <a:latin typeface="Lucida Handwriting" panose="03010101010101010101" pitchFamily="66" charset="0"/>
              </a:rPr>
              <a:t>here</a:t>
            </a:r>
            <a:endParaRPr lang="de-CH" sz="1400" dirty="0">
              <a:solidFill>
                <a:schemeClr val="accent1"/>
              </a:solidFill>
              <a:latin typeface="Lucida Handwriting" panose="03010101010101010101" pitchFamily="66" charset="0"/>
            </a:endParaRPr>
          </a:p>
        </p:txBody>
      </p:sp>
      <p:sp>
        <p:nvSpPr>
          <p:cNvPr id="8" name="Textfeld 7"/>
          <p:cNvSpPr txBox="1"/>
          <p:nvPr/>
        </p:nvSpPr>
        <p:spPr>
          <a:xfrm>
            <a:off x="323528" y="1373669"/>
            <a:ext cx="1690262" cy="1027845"/>
          </a:xfrm>
          <a:prstGeom prst="rect">
            <a:avLst/>
          </a:prstGeom>
          <a:noFill/>
        </p:spPr>
        <p:txBody>
          <a:bodyPr wrap="square" rtlCol="0">
            <a:spAutoFit/>
          </a:bodyPr>
          <a:lstStyle/>
          <a:p>
            <a:pPr algn="ctr">
              <a:lnSpc>
                <a:spcPts val="2500"/>
              </a:lnSpc>
              <a:spcBef>
                <a:spcPts val="600"/>
              </a:spcBef>
              <a:spcAft>
                <a:spcPts val="600"/>
              </a:spcAft>
            </a:pPr>
            <a:r>
              <a:rPr lang="de-CH" sz="1400" dirty="0" err="1">
                <a:solidFill>
                  <a:schemeClr val="accent1"/>
                </a:solidFill>
                <a:latin typeface="Lucida Handwriting" panose="03010101010101010101" pitchFamily="66" charset="0"/>
              </a:rPr>
              <a:t>Almost</a:t>
            </a:r>
            <a:r>
              <a:rPr lang="de-CH" sz="1400" dirty="0">
                <a:solidFill>
                  <a:schemeClr val="accent1"/>
                </a:solidFill>
                <a:latin typeface="Lucida Handwriting" panose="03010101010101010101" pitchFamily="66" charset="0"/>
              </a:rPr>
              <a:t> </a:t>
            </a:r>
            <a:r>
              <a:rPr lang="de-CH" sz="1400" dirty="0" err="1">
                <a:solidFill>
                  <a:schemeClr val="accent1"/>
                </a:solidFill>
                <a:latin typeface="Lucida Handwriting" panose="03010101010101010101" pitchFamily="66" charset="0"/>
              </a:rPr>
              <a:t>nobody</a:t>
            </a:r>
            <a:r>
              <a:rPr lang="de-CH" sz="1400" dirty="0">
                <a:solidFill>
                  <a:schemeClr val="accent1"/>
                </a:solidFill>
                <a:latin typeface="Lucida Handwriting" panose="03010101010101010101" pitchFamily="66" charset="0"/>
              </a:rPr>
              <a:t> </a:t>
            </a:r>
            <a:r>
              <a:rPr lang="de-CH" sz="1400" dirty="0" err="1">
                <a:solidFill>
                  <a:schemeClr val="accent1"/>
                </a:solidFill>
                <a:latin typeface="Lucida Handwriting" panose="03010101010101010101" pitchFamily="66" charset="0"/>
              </a:rPr>
              <a:t>is</a:t>
            </a:r>
            <a:r>
              <a:rPr lang="de-CH" sz="1400" dirty="0">
                <a:solidFill>
                  <a:schemeClr val="accent1"/>
                </a:solidFill>
                <a:latin typeface="Lucida Handwriting" panose="03010101010101010101" pitchFamily="66" charset="0"/>
              </a:rPr>
              <a:t> </a:t>
            </a:r>
            <a:r>
              <a:rPr lang="de-CH" sz="1400" dirty="0" err="1">
                <a:solidFill>
                  <a:schemeClr val="accent1"/>
                </a:solidFill>
                <a:latin typeface="Lucida Handwriting" panose="03010101010101010101" pitchFamily="66" charset="0"/>
              </a:rPr>
              <a:t>invested</a:t>
            </a:r>
            <a:r>
              <a:rPr lang="de-CH" sz="1400" dirty="0">
                <a:solidFill>
                  <a:schemeClr val="accent1"/>
                </a:solidFill>
                <a:latin typeface="Lucida Handwriting" panose="03010101010101010101" pitchFamily="66" charset="0"/>
              </a:rPr>
              <a:t> </a:t>
            </a:r>
            <a:r>
              <a:rPr lang="de-CH" sz="1400" dirty="0" err="1">
                <a:solidFill>
                  <a:schemeClr val="accent1"/>
                </a:solidFill>
                <a:latin typeface="Lucida Handwriting" panose="03010101010101010101" pitchFamily="66" charset="0"/>
              </a:rPr>
              <a:t>here</a:t>
            </a:r>
            <a:endParaRPr lang="de-CH" sz="1400" dirty="0">
              <a:solidFill>
                <a:schemeClr val="accent1"/>
              </a:solidFill>
              <a:latin typeface="Lucida Handwriting" panose="03010101010101010101" pitchFamily="66" charset="0"/>
            </a:endParaRPr>
          </a:p>
        </p:txBody>
      </p:sp>
    </p:spTree>
    <p:extLst>
      <p:ext uri="{BB962C8B-B14F-4D97-AF65-F5344CB8AC3E}">
        <p14:creationId xmlns:p14="http://schemas.microsoft.com/office/powerpoint/2010/main" val="1739363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4813" y="485775"/>
            <a:ext cx="8488362" cy="649288"/>
          </a:xfrm>
        </p:spPr>
        <p:txBody>
          <a:bodyPr/>
          <a:lstStyle/>
          <a:p>
            <a:pPr eaLnBrk="1" fontAlgn="auto" hangingPunct="1">
              <a:spcAft>
                <a:spcPts val="0"/>
              </a:spcAft>
              <a:defRPr/>
            </a:pPr>
            <a:r>
              <a:rPr lang="de-CH" dirty="0" err="1">
                <a:solidFill>
                  <a:schemeClr val="tx1"/>
                </a:solidFill>
              </a:rPr>
              <a:t>Our</a:t>
            </a:r>
            <a:r>
              <a:rPr lang="de-CH" dirty="0">
                <a:solidFill>
                  <a:schemeClr val="tx1"/>
                </a:solidFill>
              </a:rPr>
              <a:t> Approach </a:t>
            </a:r>
            <a:r>
              <a:rPr lang="de-CH" dirty="0" err="1">
                <a:solidFill>
                  <a:schemeClr val="tx1"/>
                </a:solidFill>
              </a:rPr>
              <a:t>for</a:t>
            </a:r>
            <a:r>
              <a:rPr lang="de-CH" dirty="0">
                <a:solidFill>
                  <a:schemeClr val="tx1"/>
                </a:solidFill>
              </a:rPr>
              <a:t> Commodities</a:t>
            </a:r>
          </a:p>
        </p:txBody>
      </p:sp>
      <p:sp>
        <p:nvSpPr>
          <p:cNvPr id="50179" name="Inhaltsplatzhalter 2"/>
          <p:cNvSpPr>
            <a:spLocks noGrp="1"/>
          </p:cNvSpPr>
          <p:nvPr>
            <p:ph idx="1"/>
          </p:nvPr>
        </p:nvSpPr>
        <p:spPr bwMode="auto">
          <a:xfrm>
            <a:off x="431001" y="1139169"/>
            <a:ext cx="8229600" cy="2522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85750" indent="-285750">
              <a:lnSpc>
                <a:spcPts val="2500"/>
              </a:lnSpc>
              <a:buFont typeface="Courier New" panose="02070309020205020404" pitchFamily="49" charset="0"/>
              <a:buChar char="o"/>
            </a:pPr>
            <a:r>
              <a:rPr lang="de-CH" dirty="0" err="1"/>
              <a:t>Diversified</a:t>
            </a:r>
            <a:r>
              <a:rPr lang="de-CH" dirty="0"/>
              <a:t> Futures-Portfolio </a:t>
            </a:r>
            <a:r>
              <a:rPr lang="de-CH" dirty="0" err="1"/>
              <a:t>with</a:t>
            </a:r>
            <a:r>
              <a:rPr lang="de-CH" dirty="0"/>
              <a:t> 14 Commodities </a:t>
            </a:r>
          </a:p>
          <a:p>
            <a:pPr marL="285750" indent="-285750">
              <a:lnSpc>
                <a:spcPts val="2500"/>
              </a:lnSpc>
              <a:buFont typeface="Courier New" panose="02070309020205020404" pitchFamily="49" charset="0"/>
              <a:buChar char="o"/>
            </a:pPr>
            <a:r>
              <a:rPr lang="de-DE" dirty="0"/>
              <a:t>Fully </a:t>
            </a:r>
            <a:r>
              <a:rPr lang="de-DE" dirty="0" err="1"/>
              <a:t>collateralized</a:t>
            </a:r>
            <a:r>
              <a:rPr lang="de-DE" dirty="0"/>
              <a:t> </a:t>
            </a:r>
            <a:r>
              <a:rPr lang="de-DE" dirty="0" err="1"/>
              <a:t>with</a:t>
            </a:r>
            <a:r>
              <a:rPr lang="de-DE" dirty="0"/>
              <a:t> Cash/Money Market in USD and CHF (</a:t>
            </a:r>
            <a:r>
              <a:rPr lang="de-DE" dirty="0" err="1"/>
              <a:t>no</a:t>
            </a:r>
            <a:r>
              <a:rPr lang="de-DE" dirty="0"/>
              <a:t> </a:t>
            </a:r>
            <a:r>
              <a:rPr lang="de-DE" dirty="0" err="1"/>
              <a:t>Leverage</a:t>
            </a:r>
            <a:r>
              <a:rPr lang="de-DE" dirty="0"/>
              <a:t>)</a:t>
            </a:r>
            <a:endParaRPr lang="de-CH" dirty="0"/>
          </a:p>
          <a:p>
            <a:pPr marL="285750" indent="-285750">
              <a:lnSpc>
                <a:spcPts val="2500"/>
              </a:lnSpc>
              <a:buFont typeface="Courier New" panose="02070309020205020404" pitchFamily="49" charset="0"/>
              <a:buChar char="o"/>
            </a:pPr>
            <a:r>
              <a:rPr lang="de-DE" dirty="0" err="1"/>
              <a:t>Commodity</a:t>
            </a:r>
            <a:r>
              <a:rPr lang="de-DE" dirty="0"/>
              <a:t> Futures </a:t>
            </a:r>
            <a:r>
              <a:rPr lang="de-DE" dirty="0" err="1"/>
              <a:t>are</a:t>
            </a:r>
            <a:r>
              <a:rPr lang="de-DE" dirty="0"/>
              <a:t> </a:t>
            </a:r>
            <a:r>
              <a:rPr lang="de-DE" dirty="0" err="1"/>
              <a:t>equally</a:t>
            </a:r>
            <a:r>
              <a:rPr lang="de-DE" dirty="0"/>
              <a:t> </a:t>
            </a:r>
            <a:r>
              <a:rPr lang="de-DE" dirty="0" err="1"/>
              <a:t>weighted</a:t>
            </a:r>
            <a:r>
              <a:rPr lang="de-DE" dirty="0"/>
              <a:t> and </a:t>
            </a:r>
            <a:r>
              <a:rPr lang="de-DE" dirty="0" err="1"/>
              <a:t>regularly</a:t>
            </a:r>
            <a:r>
              <a:rPr lang="de-DE" dirty="0"/>
              <a:t> </a:t>
            </a:r>
            <a:r>
              <a:rPr lang="de-DE" dirty="0" err="1"/>
              <a:t>rebalanced</a:t>
            </a:r>
            <a:r>
              <a:rPr lang="de-DE" dirty="0"/>
              <a:t> – </a:t>
            </a:r>
            <a:r>
              <a:rPr lang="de-DE" dirty="0" err="1"/>
              <a:t>we</a:t>
            </a:r>
            <a:r>
              <a:rPr lang="de-DE" dirty="0"/>
              <a:t> </a:t>
            </a:r>
            <a:r>
              <a:rPr lang="de-DE" dirty="0" err="1"/>
              <a:t>invest</a:t>
            </a:r>
            <a:r>
              <a:rPr lang="de-DE" dirty="0"/>
              <a:t> </a:t>
            </a:r>
            <a:r>
              <a:rPr lang="de-DE" dirty="0" err="1"/>
              <a:t>passively</a:t>
            </a:r>
            <a:r>
              <a:rPr lang="de-DE" dirty="0"/>
              <a:t> and </a:t>
            </a:r>
            <a:r>
              <a:rPr lang="de-DE" dirty="0" err="1"/>
              <a:t>don´t</a:t>
            </a:r>
            <a:r>
              <a:rPr lang="de-DE" dirty="0"/>
              <a:t> do </a:t>
            </a:r>
            <a:r>
              <a:rPr lang="de-DE" dirty="0" err="1"/>
              <a:t>any</a:t>
            </a:r>
            <a:r>
              <a:rPr lang="de-DE" dirty="0"/>
              <a:t> </a:t>
            </a:r>
            <a:r>
              <a:rPr lang="de-DE" dirty="0" err="1"/>
              <a:t>research</a:t>
            </a:r>
            <a:endParaRPr lang="de-CH" dirty="0"/>
          </a:p>
        </p:txBody>
      </p:sp>
      <p:sp>
        <p:nvSpPr>
          <p:cNvPr id="50180" name="Textplatzhalter 3"/>
          <p:cNvSpPr>
            <a:spLocks noGrp="1"/>
          </p:cNvSpPr>
          <p:nvPr>
            <p:ph type="body"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de-CH" altLang="de-DE"/>
          </a:p>
        </p:txBody>
      </p:sp>
      <p:graphicFrame>
        <p:nvGraphicFramePr>
          <p:cNvPr id="6" name="Tabelle 5"/>
          <p:cNvGraphicFramePr>
            <a:graphicFrameLocks noGrp="1"/>
          </p:cNvGraphicFramePr>
          <p:nvPr>
            <p:extLst>
              <p:ext uri="{D42A27DB-BD31-4B8C-83A1-F6EECF244321}">
                <p14:modId xmlns:p14="http://schemas.microsoft.com/office/powerpoint/2010/main" val="1359933058"/>
              </p:ext>
            </p:extLst>
          </p:nvPr>
        </p:nvGraphicFramePr>
        <p:xfrm>
          <a:off x="446088" y="3429000"/>
          <a:ext cx="8229600" cy="2416970"/>
        </p:xfrm>
        <a:graphic>
          <a:graphicData uri="http://schemas.openxmlformats.org/drawingml/2006/table">
            <a:tbl>
              <a:tblPr firstRow="1" bandRow="1">
                <a:tableStyleId>{5C22544A-7EE6-4342-B048-85BDC9FD1C3A}</a:tableStyleId>
              </a:tblPr>
              <a:tblGrid>
                <a:gridCol w="2757760">
                  <a:extLst>
                    <a:ext uri="{9D8B030D-6E8A-4147-A177-3AD203B41FA5}">
                      <a16:colId xmlns:a16="http://schemas.microsoft.com/office/drawing/2014/main" val="20000"/>
                    </a:ext>
                  </a:extLst>
                </a:gridCol>
                <a:gridCol w="5471840">
                  <a:extLst>
                    <a:ext uri="{9D8B030D-6E8A-4147-A177-3AD203B41FA5}">
                      <a16:colId xmlns:a16="http://schemas.microsoft.com/office/drawing/2014/main" val="20001"/>
                    </a:ext>
                  </a:extLst>
                </a:gridCol>
              </a:tblGrid>
              <a:tr h="483394">
                <a:tc>
                  <a:txBody>
                    <a:bodyPr/>
                    <a:lstStyle/>
                    <a:p>
                      <a:r>
                        <a:rPr lang="de-DE" sz="1600" dirty="0" err="1"/>
                        <a:t>Category</a:t>
                      </a:r>
                      <a:endParaRPr lang="de-CH" sz="1600" dirty="0"/>
                    </a:p>
                  </a:txBody>
                  <a:tcPr marT="45712" marB="45712">
                    <a:solidFill>
                      <a:schemeClr val="accent6">
                        <a:lumMod val="75000"/>
                      </a:schemeClr>
                    </a:solidFill>
                  </a:tcPr>
                </a:tc>
                <a:tc>
                  <a:txBody>
                    <a:bodyPr/>
                    <a:lstStyle/>
                    <a:p>
                      <a:r>
                        <a:rPr lang="de-DE" sz="1600" dirty="0" err="1"/>
                        <a:t>Contract</a:t>
                      </a:r>
                      <a:endParaRPr lang="de-CH" sz="1600" dirty="0"/>
                    </a:p>
                  </a:txBody>
                  <a:tcPr marT="45712" marB="45712">
                    <a:solidFill>
                      <a:schemeClr val="accent6">
                        <a:lumMod val="75000"/>
                      </a:schemeClr>
                    </a:solidFill>
                  </a:tcPr>
                </a:tc>
                <a:extLst>
                  <a:ext uri="{0D108BD9-81ED-4DB2-BD59-A6C34878D82A}">
                    <a16:rowId xmlns:a16="http://schemas.microsoft.com/office/drawing/2014/main" val="10000"/>
                  </a:ext>
                </a:extLst>
              </a:tr>
              <a:tr h="483394">
                <a:tc>
                  <a:txBody>
                    <a:bodyPr/>
                    <a:lstStyle/>
                    <a:p>
                      <a:r>
                        <a:rPr lang="de-DE" sz="1600" dirty="0" err="1"/>
                        <a:t>Metals</a:t>
                      </a:r>
                      <a:endParaRPr lang="de-CH" sz="1600" dirty="0"/>
                    </a:p>
                  </a:txBody>
                  <a:tcPr marT="45712" marB="45712">
                    <a:solidFill>
                      <a:schemeClr val="accent6">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aseline="0" dirty="0"/>
                        <a:t>Aluminium, Copper, </a:t>
                      </a:r>
                      <a:r>
                        <a:rPr lang="de-DE" sz="1600" baseline="0" dirty="0" err="1"/>
                        <a:t>Silver</a:t>
                      </a:r>
                      <a:endParaRPr lang="de-CH" sz="1600" dirty="0"/>
                    </a:p>
                  </a:txBody>
                  <a:tcPr marT="45712" marB="45712">
                    <a:solidFill>
                      <a:schemeClr val="accent6">
                        <a:lumMod val="60000"/>
                        <a:lumOff val="40000"/>
                      </a:schemeClr>
                    </a:solidFill>
                  </a:tcPr>
                </a:tc>
                <a:extLst>
                  <a:ext uri="{0D108BD9-81ED-4DB2-BD59-A6C34878D82A}">
                    <a16:rowId xmlns:a16="http://schemas.microsoft.com/office/drawing/2014/main" val="10001"/>
                  </a:ext>
                </a:extLst>
              </a:tr>
              <a:tr h="483394">
                <a:tc>
                  <a:txBody>
                    <a:bodyPr/>
                    <a:lstStyle/>
                    <a:p>
                      <a:r>
                        <a:rPr lang="de-DE" sz="1600" dirty="0"/>
                        <a:t>Soft</a:t>
                      </a:r>
                      <a:r>
                        <a:rPr lang="de-DE" sz="1600" baseline="0" dirty="0"/>
                        <a:t> Commodities</a:t>
                      </a:r>
                    </a:p>
                  </a:txBody>
                  <a:tcPr marT="45712" marB="45712">
                    <a:solidFill>
                      <a:schemeClr val="accent6">
                        <a:lumMod val="20000"/>
                        <a:lumOff val="80000"/>
                      </a:schemeClr>
                    </a:solidFill>
                  </a:tcPr>
                </a:tc>
                <a:tc>
                  <a:txBody>
                    <a:bodyPr/>
                    <a:lstStyle/>
                    <a:p>
                      <a:r>
                        <a:rPr lang="de-DE" sz="1600" dirty="0"/>
                        <a:t>Cotton,</a:t>
                      </a:r>
                      <a:r>
                        <a:rPr lang="de-DE" sz="1600" baseline="0" dirty="0"/>
                        <a:t> Coffee, Sugar, Orange Juice, </a:t>
                      </a:r>
                      <a:r>
                        <a:rPr lang="de-DE" sz="1600" baseline="0" dirty="0" err="1"/>
                        <a:t>Cocoa</a:t>
                      </a:r>
                      <a:endParaRPr lang="de-CH" sz="1600" dirty="0"/>
                    </a:p>
                  </a:txBody>
                  <a:tcPr marT="45712" marB="45712">
                    <a:solidFill>
                      <a:schemeClr val="accent6">
                        <a:lumMod val="20000"/>
                        <a:lumOff val="80000"/>
                      </a:schemeClr>
                    </a:solidFill>
                  </a:tcPr>
                </a:tc>
                <a:extLst>
                  <a:ext uri="{0D108BD9-81ED-4DB2-BD59-A6C34878D82A}">
                    <a16:rowId xmlns:a16="http://schemas.microsoft.com/office/drawing/2014/main" val="10002"/>
                  </a:ext>
                </a:extLst>
              </a:tr>
              <a:tr h="483394">
                <a:tc>
                  <a:txBody>
                    <a:bodyPr/>
                    <a:lstStyle/>
                    <a:p>
                      <a:r>
                        <a:rPr lang="de-DE" sz="1600" baseline="0" dirty="0" err="1"/>
                        <a:t>Grains</a:t>
                      </a:r>
                      <a:endParaRPr lang="de-CH" sz="1600" dirty="0"/>
                    </a:p>
                  </a:txBody>
                  <a:tcPr marT="45712" marB="45712">
                    <a:solidFill>
                      <a:schemeClr val="accent6">
                        <a:lumMod val="60000"/>
                        <a:lumOff val="40000"/>
                      </a:schemeClr>
                    </a:solidFill>
                  </a:tcPr>
                </a:tc>
                <a:tc>
                  <a:txBody>
                    <a:bodyPr/>
                    <a:lstStyle/>
                    <a:p>
                      <a:r>
                        <a:rPr lang="de-DE" sz="1600" dirty="0"/>
                        <a:t>Wheat, Corn, </a:t>
                      </a:r>
                      <a:r>
                        <a:rPr lang="de-DE" sz="1600" dirty="0" err="1"/>
                        <a:t>Soybeans</a:t>
                      </a:r>
                      <a:endParaRPr lang="de-CH" sz="1600" dirty="0"/>
                    </a:p>
                  </a:txBody>
                  <a:tcPr marT="45712" marB="45712">
                    <a:solidFill>
                      <a:schemeClr val="accent6">
                        <a:lumMod val="60000"/>
                        <a:lumOff val="40000"/>
                      </a:schemeClr>
                    </a:solidFill>
                  </a:tcPr>
                </a:tc>
                <a:extLst>
                  <a:ext uri="{0D108BD9-81ED-4DB2-BD59-A6C34878D82A}">
                    <a16:rowId xmlns:a16="http://schemas.microsoft.com/office/drawing/2014/main" val="10003"/>
                  </a:ext>
                </a:extLst>
              </a:tr>
              <a:tr h="483394">
                <a:tc>
                  <a:txBody>
                    <a:bodyPr/>
                    <a:lstStyle/>
                    <a:p>
                      <a:r>
                        <a:rPr lang="de-DE" sz="1600" dirty="0"/>
                        <a:t>Energy</a:t>
                      </a:r>
                      <a:endParaRPr lang="de-CH" sz="1600" dirty="0"/>
                    </a:p>
                  </a:txBody>
                  <a:tcPr marT="45712" marB="45712">
                    <a:solidFill>
                      <a:schemeClr val="accent6">
                        <a:lumMod val="20000"/>
                        <a:lumOff val="80000"/>
                      </a:schemeClr>
                    </a:solidFill>
                  </a:tcPr>
                </a:tc>
                <a:tc>
                  <a:txBody>
                    <a:bodyPr/>
                    <a:lstStyle/>
                    <a:p>
                      <a:r>
                        <a:rPr lang="de-DE" sz="1600" baseline="0" dirty="0"/>
                        <a:t>Oil, Natural Gas, Uranium (ETF)</a:t>
                      </a:r>
                      <a:endParaRPr lang="de-CH" sz="1600" dirty="0"/>
                    </a:p>
                  </a:txBody>
                  <a:tcPr marT="45712" marB="45712">
                    <a:solidFill>
                      <a:schemeClr val="accent6">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36940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4813" y="485775"/>
            <a:ext cx="8415659" cy="649288"/>
          </a:xfrm>
        </p:spPr>
        <p:txBody>
          <a:bodyPr/>
          <a:lstStyle/>
          <a:p>
            <a:pPr fontAlgn="auto">
              <a:spcAft>
                <a:spcPts val="0"/>
              </a:spcAft>
              <a:defRPr/>
            </a:pPr>
            <a:r>
              <a:rPr lang="de-CH" dirty="0">
                <a:solidFill>
                  <a:schemeClr val="tx1"/>
                </a:solidFill>
              </a:rPr>
              <a:t>Gold Bars </a:t>
            </a:r>
          </a:p>
        </p:txBody>
      </p:sp>
      <p:sp>
        <p:nvSpPr>
          <p:cNvPr id="9" name="Textfeld 8"/>
          <p:cNvSpPr txBox="1"/>
          <p:nvPr/>
        </p:nvSpPr>
        <p:spPr>
          <a:xfrm>
            <a:off x="4716016" y="1772816"/>
            <a:ext cx="4315842" cy="2137765"/>
          </a:xfrm>
          <a:prstGeom prst="rect">
            <a:avLst/>
          </a:prstGeom>
          <a:noFill/>
        </p:spPr>
        <p:txBody>
          <a:bodyPr wrap="square" rtlCol="0">
            <a:spAutoFit/>
          </a:bodyPr>
          <a:lstStyle/>
          <a:p>
            <a:pPr marL="285750" indent="-285750">
              <a:lnSpc>
                <a:spcPts val="2500"/>
              </a:lnSpc>
              <a:spcBef>
                <a:spcPts val="600"/>
              </a:spcBef>
              <a:spcAft>
                <a:spcPts val="600"/>
              </a:spcAft>
              <a:buFont typeface="Courier New" panose="02070309020205020404" pitchFamily="49" charset="0"/>
              <a:buChar char="o"/>
            </a:pPr>
            <a:r>
              <a:rPr lang="de-CH" dirty="0">
                <a:latin typeface="Calibri Light" panose="020F0302020204030204" pitchFamily="34" charset="0"/>
              </a:rPr>
              <a:t>Gold </a:t>
            </a:r>
            <a:r>
              <a:rPr lang="de-CH" dirty="0" err="1">
                <a:latin typeface="Calibri Light" panose="020F0302020204030204" pitchFamily="34" charset="0"/>
              </a:rPr>
              <a:t>is</a:t>
            </a:r>
            <a:r>
              <a:rPr lang="de-CH" dirty="0">
                <a:latin typeface="Calibri Light" panose="020F0302020204030204" pitchFamily="34" charset="0"/>
              </a:rPr>
              <a:t> a potential </a:t>
            </a:r>
            <a:r>
              <a:rPr lang="de-CH" dirty="0" err="1">
                <a:latin typeface="Calibri Light" panose="020F0302020204030204" pitchFamily="34" charset="0"/>
              </a:rPr>
              <a:t>tail</a:t>
            </a:r>
            <a:r>
              <a:rPr lang="de-CH" dirty="0">
                <a:latin typeface="Calibri Light" panose="020F0302020204030204" pitchFamily="34" charset="0"/>
              </a:rPr>
              <a:t> </a:t>
            </a:r>
            <a:r>
              <a:rPr lang="de-CH" dirty="0" err="1">
                <a:latin typeface="Calibri Light" panose="020F0302020204030204" pitchFamily="34" charset="0"/>
              </a:rPr>
              <a:t>risk</a:t>
            </a:r>
            <a:r>
              <a:rPr lang="de-CH" dirty="0">
                <a:latin typeface="Calibri Light" panose="020F0302020204030204" pitchFamily="34" charset="0"/>
              </a:rPr>
              <a:t> </a:t>
            </a:r>
            <a:r>
              <a:rPr lang="de-CH" dirty="0" err="1">
                <a:latin typeface="Calibri Light" panose="020F0302020204030204" pitchFamily="34" charset="0"/>
              </a:rPr>
              <a:t>insurance</a:t>
            </a:r>
            <a:endParaRPr lang="de-CH" dirty="0">
              <a:latin typeface="Calibri Light" panose="020F0302020204030204" pitchFamily="34" charset="0"/>
            </a:endParaRPr>
          </a:p>
          <a:p>
            <a:pPr marL="285750" indent="-285750">
              <a:lnSpc>
                <a:spcPts val="2500"/>
              </a:lnSpc>
              <a:spcBef>
                <a:spcPts val="600"/>
              </a:spcBef>
              <a:spcAft>
                <a:spcPts val="600"/>
              </a:spcAft>
              <a:buFont typeface="Courier New" panose="02070309020205020404" pitchFamily="49" charset="0"/>
              <a:buChar char="o"/>
            </a:pPr>
            <a:r>
              <a:rPr lang="de-CH" dirty="0" err="1">
                <a:latin typeface="Calibri Light" panose="020F0302020204030204" pitchFamily="34" charset="0"/>
              </a:rPr>
              <a:t>Physical</a:t>
            </a:r>
            <a:r>
              <a:rPr lang="de-CH" dirty="0">
                <a:latin typeface="Calibri Light" panose="020F0302020204030204" pitchFamily="34" charset="0"/>
              </a:rPr>
              <a:t> Gold </a:t>
            </a:r>
            <a:r>
              <a:rPr lang="de-CH" dirty="0" err="1">
                <a:latin typeface="Calibri Light" panose="020F0302020204030204" pitchFamily="34" charset="0"/>
              </a:rPr>
              <a:t>bars</a:t>
            </a:r>
            <a:r>
              <a:rPr lang="de-CH" dirty="0">
                <a:latin typeface="Calibri Light" panose="020F0302020204030204" pitchFamily="34" charset="0"/>
              </a:rPr>
              <a:t> in a </a:t>
            </a:r>
            <a:r>
              <a:rPr lang="de-CH" dirty="0" err="1">
                <a:latin typeface="Calibri Light" panose="020F0302020204030204" pitchFamily="34" charset="0"/>
              </a:rPr>
              <a:t>segregated</a:t>
            </a:r>
            <a:r>
              <a:rPr lang="de-CH" dirty="0">
                <a:latin typeface="Calibri Light" panose="020F0302020204030204" pitchFamily="34" charset="0"/>
              </a:rPr>
              <a:t> </a:t>
            </a:r>
            <a:r>
              <a:rPr lang="de-CH" dirty="0" err="1">
                <a:latin typeface="Calibri Light" panose="020F0302020204030204" pitchFamily="34" charset="0"/>
              </a:rPr>
              <a:t>account</a:t>
            </a:r>
            <a:endParaRPr lang="de-CH" dirty="0">
              <a:latin typeface="Calibri Light" panose="020F0302020204030204" pitchFamily="34" charset="0"/>
            </a:endParaRPr>
          </a:p>
          <a:p>
            <a:pPr marL="285750" indent="-285750">
              <a:lnSpc>
                <a:spcPts val="2500"/>
              </a:lnSpc>
              <a:spcBef>
                <a:spcPts val="600"/>
              </a:spcBef>
              <a:spcAft>
                <a:spcPts val="600"/>
              </a:spcAft>
              <a:buFont typeface="Courier New" panose="02070309020205020404" pitchFamily="49" charset="0"/>
              <a:buChar char="o"/>
            </a:pPr>
            <a:r>
              <a:rPr lang="de-CH" dirty="0" err="1">
                <a:latin typeface="Calibri Light" panose="020F0302020204030204" pitchFamily="34" charset="0"/>
              </a:rPr>
              <a:t>No</a:t>
            </a:r>
            <a:r>
              <a:rPr lang="de-CH" dirty="0">
                <a:latin typeface="Calibri Light" panose="020F0302020204030204" pitchFamily="34" charset="0"/>
              </a:rPr>
              <a:t> Derivatives and Counterparty </a:t>
            </a:r>
            <a:r>
              <a:rPr lang="de-CH" dirty="0" err="1">
                <a:latin typeface="Calibri Light" panose="020F0302020204030204" pitchFamily="34" charset="0"/>
              </a:rPr>
              <a:t>Risks</a:t>
            </a:r>
            <a:endParaRPr lang="de-CH" dirty="0">
              <a:latin typeface="Calibri Light" panose="020F0302020204030204" pitchFamily="34" charset="0"/>
            </a:endParaRPr>
          </a:p>
          <a:p>
            <a:pPr marL="285750" indent="-285750">
              <a:lnSpc>
                <a:spcPts val="2500"/>
              </a:lnSpc>
              <a:spcBef>
                <a:spcPts val="600"/>
              </a:spcBef>
              <a:spcAft>
                <a:spcPts val="600"/>
              </a:spcAft>
              <a:buFont typeface="Courier New" panose="02070309020205020404" pitchFamily="49" charset="0"/>
              <a:buChar char="o"/>
            </a:pPr>
            <a:r>
              <a:rPr lang="de-DE" dirty="0" err="1">
                <a:latin typeface="Calibri Light" panose="020F0302020204030204" pitchFamily="34" charset="0"/>
              </a:rPr>
              <a:t>Currently</a:t>
            </a:r>
            <a:r>
              <a:rPr lang="de-DE" dirty="0">
                <a:latin typeface="Calibri Light" panose="020F0302020204030204" pitchFamily="34" charset="0"/>
              </a:rPr>
              <a:t> 10% </a:t>
            </a:r>
            <a:r>
              <a:rPr lang="de-DE" dirty="0" err="1">
                <a:latin typeface="Calibri Light" panose="020F0302020204030204" pitchFamily="34" charset="0"/>
              </a:rPr>
              <a:t>of</a:t>
            </a:r>
            <a:r>
              <a:rPr lang="de-DE" dirty="0">
                <a:latin typeface="Calibri Light" panose="020F0302020204030204" pitchFamily="34" charset="0"/>
              </a:rPr>
              <a:t> </a:t>
            </a:r>
            <a:r>
              <a:rPr lang="de-DE" dirty="0" err="1">
                <a:latin typeface="Calibri Light" panose="020F0302020204030204" pitchFamily="34" charset="0"/>
              </a:rPr>
              <a:t>the</a:t>
            </a:r>
            <a:r>
              <a:rPr lang="de-DE" dirty="0">
                <a:latin typeface="Calibri Light" panose="020F0302020204030204" pitchFamily="34" charset="0"/>
              </a:rPr>
              <a:t> </a:t>
            </a:r>
            <a:r>
              <a:rPr lang="de-DE" dirty="0" err="1">
                <a:latin typeface="Calibri Light" panose="020F0302020204030204" pitchFamily="34" charset="0"/>
              </a:rPr>
              <a:t>funds</a:t>
            </a:r>
            <a:r>
              <a:rPr lang="de-DE" dirty="0">
                <a:latin typeface="Calibri Light" panose="020F0302020204030204" pitchFamily="34" charset="0"/>
              </a:rPr>
              <a:t> </a:t>
            </a:r>
            <a:r>
              <a:rPr lang="de-DE" dirty="0" err="1">
                <a:latin typeface="Calibri Light" panose="020F0302020204030204" pitchFamily="34" charset="0"/>
              </a:rPr>
              <a:t>assets</a:t>
            </a:r>
            <a:endParaRPr lang="de-CH" dirty="0">
              <a:latin typeface="Calibri Light" panose="020F0302020204030204" pitchFamily="34" charset="0"/>
            </a:endParaRPr>
          </a:p>
        </p:txBody>
      </p:sp>
      <p:pic>
        <p:nvPicPr>
          <p:cNvPr id="3" name="Grafik 2"/>
          <p:cNvPicPr>
            <a:picLocks noChangeAspect="1"/>
          </p:cNvPicPr>
          <p:nvPr/>
        </p:nvPicPr>
        <p:blipFill>
          <a:blip r:embed="rId2"/>
          <a:stretch>
            <a:fillRect/>
          </a:stretch>
        </p:blipFill>
        <p:spPr>
          <a:xfrm>
            <a:off x="220227" y="1772816"/>
            <a:ext cx="4279766" cy="3136317"/>
          </a:xfrm>
          <a:prstGeom prst="rect">
            <a:avLst/>
          </a:prstGeom>
        </p:spPr>
      </p:pic>
    </p:spTree>
    <p:extLst>
      <p:ext uri="{BB962C8B-B14F-4D97-AF65-F5344CB8AC3E}">
        <p14:creationId xmlns:p14="http://schemas.microsoft.com/office/powerpoint/2010/main" val="4001817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46088" y="1495425"/>
            <a:ext cx="8229600" cy="4165823"/>
          </a:xfrm>
        </p:spPr>
        <p:txBody>
          <a:bodyPr/>
          <a:lstStyle/>
          <a:p>
            <a:pPr fontAlgn="auto">
              <a:defRPr/>
            </a:pPr>
            <a:endParaRPr lang="de-DE" sz="3200" b="1" cap="none" dirty="0"/>
          </a:p>
          <a:p>
            <a:pPr fontAlgn="auto">
              <a:defRPr/>
            </a:pPr>
            <a:r>
              <a:rPr lang="de-DE" sz="3200" b="1" cap="none" dirty="0"/>
              <a:t>Are </a:t>
            </a:r>
            <a:r>
              <a:rPr lang="de-DE" sz="3200" b="1" cap="none" dirty="0" err="1"/>
              <a:t>you</a:t>
            </a:r>
            <a:r>
              <a:rPr lang="de-DE" sz="3200" b="1" cap="none" dirty="0"/>
              <a:t> </a:t>
            </a:r>
            <a:r>
              <a:rPr lang="de-DE" sz="3200" b="1" cap="none" dirty="0" err="1"/>
              <a:t>looking</a:t>
            </a:r>
            <a:r>
              <a:rPr lang="de-DE" sz="3200" b="1" cap="none" dirty="0"/>
              <a:t> </a:t>
            </a:r>
            <a:r>
              <a:rPr lang="de-DE" sz="3200" b="1" cap="none" dirty="0" err="1"/>
              <a:t>for</a:t>
            </a:r>
            <a:r>
              <a:rPr lang="de-DE" sz="3200" b="1" cap="none" dirty="0"/>
              <a:t> </a:t>
            </a:r>
            <a:r>
              <a:rPr lang="de-DE" sz="3200" b="1" cap="none" dirty="0" err="1"/>
              <a:t>extraordinary</a:t>
            </a:r>
            <a:r>
              <a:rPr lang="de-DE" sz="3200" b="1" cap="none" dirty="0"/>
              <a:t> </a:t>
            </a:r>
            <a:r>
              <a:rPr lang="de-DE" sz="3200" b="1" cap="none" dirty="0" err="1"/>
              <a:t>excitement</a:t>
            </a:r>
            <a:r>
              <a:rPr lang="de-DE" sz="3200" b="1" cap="none" dirty="0"/>
              <a:t> </a:t>
            </a:r>
          </a:p>
          <a:p>
            <a:pPr fontAlgn="auto">
              <a:defRPr/>
            </a:pPr>
            <a:r>
              <a:rPr lang="de-DE" sz="3200" b="1" cap="none" dirty="0" err="1"/>
              <a:t>or</a:t>
            </a:r>
            <a:endParaRPr lang="de-DE" sz="3200" b="1" cap="none" dirty="0"/>
          </a:p>
          <a:p>
            <a:pPr fontAlgn="auto">
              <a:defRPr/>
            </a:pPr>
            <a:r>
              <a:rPr lang="de-DE" sz="3200" b="1" cap="none" dirty="0" err="1"/>
              <a:t>extraordinary</a:t>
            </a:r>
            <a:r>
              <a:rPr lang="de-DE" sz="3200" b="1" cap="none" dirty="0"/>
              <a:t> </a:t>
            </a:r>
            <a:r>
              <a:rPr lang="de-DE" sz="3200" b="1" cap="none" dirty="0" err="1"/>
              <a:t>returns</a:t>
            </a:r>
            <a:r>
              <a:rPr lang="de-DE" sz="3200" b="1" cap="none" dirty="0"/>
              <a:t>?</a:t>
            </a:r>
          </a:p>
          <a:p>
            <a:pPr fontAlgn="auto">
              <a:defRPr/>
            </a:pPr>
            <a:endParaRPr lang="de-DE" sz="3200" b="1" dirty="0"/>
          </a:p>
          <a:p>
            <a:pPr fontAlgn="auto">
              <a:defRPr/>
            </a:pPr>
            <a:endParaRPr lang="de-DE" sz="3200" b="1" dirty="0"/>
          </a:p>
          <a:p>
            <a:pPr fontAlgn="auto">
              <a:defRPr/>
            </a:pPr>
            <a:endParaRPr lang="de-DE" sz="3200" b="1" dirty="0"/>
          </a:p>
        </p:txBody>
      </p:sp>
      <p:sp>
        <p:nvSpPr>
          <p:cNvPr id="5" name="Titre 1">
            <a:extLst>
              <a:ext uri="{FF2B5EF4-FFF2-40B4-BE49-F238E27FC236}">
                <a16:creationId xmlns:a16="http://schemas.microsoft.com/office/drawing/2014/main" id="{3C0BC702-9978-4FB5-AD4D-F5B0F27A6244}"/>
              </a:ext>
            </a:extLst>
          </p:cNvPr>
          <p:cNvSpPr>
            <a:spLocks noGrp="1"/>
          </p:cNvSpPr>
          <p:nvPr>
            <p:ph type="title"/>
          </p:nvPr>
        </p:nvSpPr>
        <p:spPr>
          <a:xfrm>
            <a:off x="410974" y="437388"/>
            <a:ext cx="8334375" cy="649288"/>
          </a:xfrm>
        </p:spPr>
        <p:txBody>
          <a:bodyPr/>
          <a:lstStyle/>
          <a:p>
            <a:pPr eaLnBrk="1" hangingPunct="1">
              <a:defRPr/>
            </a:pPr>
            <a:r>
              <a:rPr lang="en-US" dirty="0"/>
              <a:t>The most important Question</a:t>
            </a:r>
          </a:p>
        </p:txBody>
      </p:sp>
    </p:spTree>
    <p:extLst>
      <p:ext uri="{BB962C8B-B14F-4D97-AF65-F5344CB8AC3E}">
        <p14:creationId xmlns:p14="http://schemas.microsoft.com/office/powerpoint/2010/main" val="3059212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46088" y="1495425"/>
            <a:ext cx="8229600" cy="4525963"/>
          </a:xfrm>
        </p:spPr>
        <p:txBody>
          <a:bodyPr/>
          <a:lstStyle/>
          <a:p>
            <a:pPr fontAlgn="auto">
              <a:defRPr/>
            </a:pPr>
            <a:endParaRPr lang="de-CH" dirty="0"/>
          </a:p>
          <a:p>
            <a:pPr fontAlgn="auto">
              <a:defRPr/>
            </a:pPr>
            <a:endParaRPr lang="de-CH" dirty="0"/>
          </a:p>
          <a:p>
            <a:pPr fontAlgn="auto">
              <a:defRPr/>
            </a:pPr>
            <a:r>
              <a:rPr lang="de-DE" dirty="0"/>
              <a:t>Appendix</a:t>
            </a:r>
            <a:endParaRPr lang="de-CH" dirty="0"/>
          </a:p>
        </p:txBody>
      </p:sp>
    </p:spTree>
    <p:extLst>
      <p:ext uri="{BB962C8B-B14F-4D97-AF65-F5344CB8AC3E}">
        <p14:creationId xmlns:p14="http://schemas.microsoft.com/office/powerpoint/2010/main" val="3423639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e-CH" dirty="0" err="1"/>
              <a:t>the</a:t>
            </a:r>
            <a:r>
              <a:rPr lang="de-CH" dirty="0"/>
              <a:t> </a:t>
            </a:r>
            <a:r>
              <a:rPr lang="de-CH" dirty="0" err="1"/>
              <a:t>Quantex</a:t>
            </a:r>
            <a:r>
              <a:rPr lang="de-CH" dirty="0"/>
              <a:t> Fund Team</a:t>
            </a:r>
          </a:p>
        </p:txBody>
      </p:sp>
      <p:sp>
        <p:nvSpPr>
          <p:cNvPr id="41990" name="Rectangle 7"/>
          <p:cNvSpPr>
            <a:spLocks noChangeArrowheads="1"/>
          </p:cNvSpPr>
          <p:nvPr/>
        </p:nvSpPr>
        <p:spPr bwMode="auto">
          <a:xfrm>
            <a:off x="5840661" y="2974851"/>
            <a:ext cx="2840037" cy="192087"/>
          </a:xfrm>
          <a:prstGeom prst="rect">
            <a:avLst/>
          </a:prstGeom>
          <a:solidFill>
            <a:schemeClr val="accent1"/>
          </a:solidFill>
          <a:ln w="9525">
            <a:solidFill>
              <a:schemeClr val="accent1"/>
            </a:solidFill>
            <a:miter lim="800000"/>
            <a:headEnd/>
            <a:tailEnd/>
          </a:ln>
        </p:spPr>
        <p:txBody>
          <a:bodyPr wrap="none" anchor="ctr"/>
          <a:lstStyle/>
          <a:p>
            <a:pPr defTabSz="1042988"/>
            <a:r>
              <a:rPr lang="de-DE" sz="1500" b="1" dirty="0">
                <a:solidFill>
                  <a:schemeClr val="bg1"/>
                </a:solidFill>
                <a:latin typeface="Calibri Light" panose="020F0302020204030204" pitchFamily="34" charset="0"/>
              </a:rPr>
              <a:t>Livio Arpagaus</a:t>
            </a:r>
            <a:endParaRPr lang="de-CH" sz="1500" dirty="0">
              <a:solidFill>
                <a:schemeClr val="bg1"/>
              </a:solidFill>
              <a:latin typeface="Calibri Light" panose="020F0302020204030204" pitchFamily="34" charset="0"/>
            </a:endParaRPr>
          </a:p>
        </p:txBody>
      </p:sp>
      <p:sp>
        <p:nvSpPr>
          <p:cNvPr id="41991" name="Text Box 8"/>
          <p:cNvSpPr txBox="1">
            <a:spLocks noChangeArrowheads="1"/>
          </p:cNvSpPr>
          <p:nvPr/>
        </p:nvSpPr>
        <p:spPr bwMode="auto">
          <a:xfrm>
            <a:off x="5841852" y="1557686"/>
            <a:ext cx="2840037" cy="1232667"/>
          </a:xfrm>
          <a:prstGeom prst="rect">
            <a:avLst/>
          </a:prstGeom>
          <a:solidFill>
            <a:srgbClr val="E6E6E6"/>
          </a:solidFill>
          <a:ln w="9525">
            <a:noFill/>
            <a:miter lim="800000"/>
            <a:headEnd/>
            <a:tailEnd/>
          </a:ln>
        </p:spPr>
        <p:txBody>
          <a:bodyPr lIns="90000" tIns="100584" rIns="100584" bIns="100584" anchor="ctr"/>
          <a:lstStyle/>
          <a:p>
            <a:pPr algn="just" defTabSz="1042988">
              <a:spcBef>
                <a:spcPts val="300"/>
              </a:spcBef>
              <a:spcAft>
                <a:spcPts val="300"/>
              </a:spcAft>
            </a:pPr>
            <a:r>
              <a:rPr lang="en-US" sz="1000" dirty="0">
                <a:solidFill>
                  <a:srgbClr val="3E381A"/>
                </a:solidFill>
                <a:latin typeface="Calibri Light" panose="020F0302020204030204" pitchFamily="34" charset="0"/>
              </a:rPr>
              <a:t>Since 2007 at </a:t>
            </a:r>
            <a:r>
              <a:rPr lang="en-US" sz="1000" dirty="0" err="1">
                <a:solidFill>
                  <a:srgbClr val="3E381A"/>
                </a:solidFill>
                <a:latin typeface="Calibri Light" panose="020F0302020204030204" pitchFamily="34" charset="0"/>
              </a:rPr>
              <a:t>Quantex</a:t>
            </a:r>
            <a:r>
              <a:rPr lang="en-US" sz="1000" dirty="0">
                <a:solidFill>
                  <a:srgbClr val="3E381A"/>
                </a:solidFill>
                <a:latin typeface="Calibri Light" panose="020F0302020204030204" pitchFamily="34" charset="0"/>
              </a:rPr>
              <a:t> AG</a:t>
            </a:r>
          </a:p>
          <a:p>
            <a:pPr algn="just" defTabSz="1042988">
              <a:spcBef>
                <a:spcPts val="300"/>
              </a:spcBef>
              <a:spcAft>
                <a:spcPts val="300"/>
              </a:spcAft>
            </a:pPr>
            <a:r>
              <a:rPr lang="en-US" sz="1000" dirty="0" err="1">
                <a:solidFill>
                  <a:srgbClr val="3E381A"/>
                </a:solidFill>
                <a:latin typeface="Calibri Light" panose="020F0302020204030204" pitchFamily="34" charset="0"/>
              </a:rPr>
              <a:t>Lic</a:t>
            </a:r>
            <a:r>
              <a:rPr lang="en-US" sz="1000" dirty="0">
                <a:solidFill>
                  <a:srgbClr val="3E381A"/>
                </a:solidFill>
                <a:latin typeface="Calibri Light" panose="020F0302020204030204" pitchFamily="34" charset="0"/>
              </a:rPr>
              <a:t>. phil. </a:t>
            </a:r>
            <a:r>
              <a:rPr lang="en-US" sz="1000" dirty="0" err="1">
                <a:solidFill>
                  <a:srgbClr val="3E381A"/>
                </a:solidFill>
                <a:latin typeface="Calibri Light" panose="020F0302020204030204" pitchFamily="34" charset="0"/>
              </a:rPr>
              <a:t>Psychologie</a:t>
            </a:r>
            <a:r>
              <a:rPr lang="en-US" sz="1000" dirty="0">
                <a:solidFill>
                  <a:srgbClr val="3E381A"/>
                </a:solidFill>
                <a:latin typeface="Calibri Light" panose="020F0302020204030204" pitchFamily="34" charset="0"/>
              </a:rPr>
              <a:t> </a:t>
            </a:r>
            <a:r>
              <a:rPr lang="en-US" sz="1000" dirty="0" err="1">
                <a:solidFill>
                  <a:srgbClr val="3E381A"/>
                </a:solidFill>
                <a:latin typeface="Calibri Light" panose="020F0302020204030204" pitchFamily="34" charset="0"/>
              </a:rPr>
              <a:t>Universität</a:t>
            </a:r>
            <a:r>
              <a:rPr lang="en-US" sz="1000" dirty="0">
                <a:solidFill>
                  <a:srgbClr val="3E381A"/>
                </a:solidFill>
                <a:latin typeface="Calibri Light" panose="020F0302020204030204" pitchFamily="34" charset="0"/>
              </a:rPr>
              <a:t> Zürich</a:t>
            </a:r>
          </a:p>
          <a:p>
            <a:pPr defTabSz="1042988">
              <a:spcBef>
                <a:spcPts val="300"/>
              </a:spcBef>
              <a:spcAft>
                <a:spcPts val="300"/>
              </a:spcAft>
            </a:pPr>
            <a:r>
              <a:rPr lang="en-US" sz="1000" dirty="0">
                <a:solidFill>
                  <a:srgbClr val="3E381A"/>
                </a:solidFill>
                <a:latin typeface="Calibri Light" panose="020F0302020204030204" pitchFamily="34" charset="0"/>
              </a:rPr>
              <a:t>Fund Manager Global Value Fund, Multi Asset Fund und Strategic Precious Metal Fund</a:t>
            </a:r>
          </a:p>
          <a:p>
            <a:pPr algn="just" defTabSz="1042988">
              <a:spcBef>
                <a:spcPts val="300"/>
              </a:spcBef>
              <a:spcAft>
                <a:spcPts val="300"/>
              </a:spcAft>
            </a:pPr>
            <a:r>
              <a:rPr lang="en-US" sz="1000" dirty="0">
                <a:solidFill>
                  <a:srgbClr val="3E381A"/>
                </a:solidFill>
                <a:latin typeface="Calibri Light" panose="020F0302020204030204" pitchFamily="34" charset="0"/>
              </a:rPr>
              <a:t>Peter.frech@quantex.ch</a:t>
            </a:r>
            <a:endParaRPr lang="de-DE" sz="1000" dirty="0">
              <a:solidFill>
                <a:srgbClr val="3E381A"/>
              </a:solidFill>
              <a:latin typeface="Calibri Light" panose="020F0302020204030204" pitchFamily="34" charset="0"/>
            </a:endParaRPr>
          </a:p>
        </p:txBody>
      </p:sp>
      <p:sp>
        <p:nvSpPr>
          <p:cNvPr id="41992" name="Rectangle 12"/>
          <p:cNvSpPr>
            <a:spLocks noChangeArrowheads="1"/>
          </p:cNvSpPr>
          <p:nvPr/>
        </p:nvSpPr>
        <p:spPr bwMode="auto">
          <a:xfrm>
            <a:off x="1566696" y="4655761"/>
            <a:ext cx="2840037" cy="192087"/>
          </a:xfrm>
          <a:prstGeom prst="rect">
            <a:avLst/>
          </a:prstGeom>
          <a:solidFill>
            <a:schemeClr val="accent1"/>
          </a:solidFill>
          <a:ln w="9525">
            <a:solidFill>
              <a:schemeClr val="accent1"/>
            </a:solidFill>
            <a:miter lim="800000"/>
            <a:headEnd/>
            <a:tailEnd/>
          </a:ln>
        </p:spPr>
        <p:txBody>
          <a:bodyPr wrap="none" anchor="ctr"/>
          <a:lstStyle/>
          <a:p>
            <a:pPr defTabSz="1042988"/>
            <a:r>
              <a:rPr lang="de-CH" sz="1500" b="1">
                <a:solidFill>
                  <a:schemeClr val="bg1"/>
                </a:solidFill>
                <a:latin typeface="Calibri Light" panose="020F0302020204030204" pitchFamily="34" charset="0"/>
              </a:rPr>
              <a:t>Dr. Maurice Rüegg</a:t>
            </a:r>
            <a:endParaRPr lang="de-CH" sz="1500">
              <a:solidFill>
                <a:schemeClr val="bg1"/>
              </a:solidFill>
              <a:latin typeface="Calibri Light" panose="020F0302020204030204" pitchFamily="34" charset="0"/>
            </a:endParaRPr>
          </a:p>
        </p:txBody>
      </p:sp>
      <p:sp>
        <p:nvSpPr>
          <p:cNvPr id="41993" name="Text Box 13"/>
          <p:cNvSpPr txBox="1">
            <a:spLocks noChangeArrowheads="1"/>
          </p:cNvSpPr>
          <p:nvPr/>
        </p:nvSpPr>
        <p:spPr bwMode="auto">
          <a:xfrm>
            <a:off x="1566696" y="4895473"/>
            <a:ext cx="2840037" cy="1236663"/>
          </a:xfrm>
          <a:prstGeom prst="rect">
            <a:avLst/>
          </a:prstGeom>
          <a:solidFill>
            <a:srgbClr val="E6E6E6"/>
          </a:solidFill>
          <a:ln w="9525">
            <a:noFill/>
            <a:miter lim="800000"/>
            <a:headEnd/>
            <a:tailEnd/>
          </a:ln>
        </p:spPr>
        <p:txBody>
          <a:bodyPr lIns="90000" tIns="100584" rIns="36000" bIns="100584" anchor="ctr"/>
          <a:lstStyle/>
          <a:p>
            <a:pPr defTabSz="1042988">
              <a:spcBef>
                <a:spcPts val="300"/>
              </a:spcBef>
              <a:spcAft>
                <a:spcPts val="300"/>
              </a:spcAft>
            </a:pPr>
            <a:r>
              <a:rPr lang="en-US" sz="1000" dirty="0">
                <a:solidFill>
                  <a:srgbClr val="3E381A"/>
                </a:solidFill>
                <a:latin typeface="Calibri Light" panose="020F0302020204030204" pitchFamily="34" charset="0"/>
              </a:rPr>
              <a:t>Since 2010 at </a:t>
            </a:r>
            <a:r>
              <a:rPr lang="en-US" sz="1000" dirty="0" err="1">
                <a:solidFill>
                  <a:srgbClr val="3E381A"/>
                </a:solidFill>
                <a:latin typeface="Calibri Light" panose="020F0302020204030204" pitchFamily="34" charset="0"/>
              </a:rPr>
              <a:t>Quantex</a:t>
            </a:r>
            <a:r>
              <a:rPr lang="en-US" sz="1000" dirty="0">
                <a:solidFill>
                  <a:srgbClr val="3E381A"/>
                </a:solidFill>
                <a:latin typeface="Calibri Light" panose="020F0302020204030204" pitchFamily="34" charset="0"/>
              </a:rPr>
              <a:t> AG</a:t>
            </a:r>
          </a:p>
          <a:p>
            <a:pPr defTabSz="1042988">
              <a:spcBef>
                <a:spcPts val="300"/>
              </a:spcBef>
              <a:spcAft>
                <a:spcPts val="300"/>
              </a:spcAft>
            </a:pPr>
            <a:r>
              <a:rPr lang="en-US" sz="1000" dirty="0">
                <a:solidFill>
                  <a:srgbClr val="3E381A"/>
                </a:solidFill>
                <a:latin typeface="Calibri Light" panose="020F0302020204030204" pitchFamily="34" charset="0"/>
              </a:rPr>
              <a:t>Dr. sc. nat. , Dipl. </a:t>
            </a:r>
            <a:r>
              <a:rPr lang="en-US" sz="1000" dirty="0" err="1">
                <a:solidFill>
                  <a:srgbClr val="3E381A"/>
                </a:solidFill>
                <a:latin typeface="Calibri Light" panose="020F0302020204030204" pitchFamily="34" charset="0"/>
              </a:rPr>
              <a:t>Ing</a:t>
            </a:r>
            <a:r>
              <a:rPr lang="en-US" sz="1000" dirty="0">
                <a:solidFill>
                  <a:srgbClr val="3E381A"/>
                </a:solidFill>
                <a:latin typeface="Calibri Light" panose="020F0302020204030204" pitchFamily="34" charset="0"/>
              </a:rPr>
              <a:t>. ETH</a:t>
            </a:r>
          </a:p>
          <a:p>
            <a:pPr defTabSz="1042988">
              <a:spcBef>
                <a:spcPts val="300"/>
              </a:spcBef>
              <a:spcAft>
                <a:spcPts val="300"/>
              </a:spcAft>
            </a:pPr>
            <a:r>
              <a:rPr lang="en-US" sz="1000" dirty="0" err="1">
                <a:solidFill>
                  <a:srgbClr val="3E381A"/>
                </a:solidFill>
                <a:latin typeface="Calibri Light" panose="020F0302020204030204" pitchFamily="34" charset="0"/>
              </a:rPr>
              <a:t>Spezialist</a:t>
            </a:r>
            <a:r>
              <a:rPr lang="en-US" sz="1000" dirty="0">
                <a:solidFill>
                  <a:srgbClr val="3E381A"/>
                </a:solidFill>
                <a:latin typeface="Calibri Light" panose="020F0302020204030204" pitchFamily="34" charset="0"/>
              </a:rPr>
              <a:t> IT</a:t>
            </a:r>
          </a:p>
          <a:p>
            <a:pPr defTabSz="1042988">
              <a:spcBef>
                <a:spcPts val="300"/>
              </a:spcBef>
              <a:spcAft>
                <a:spcPts val="300"/>
              </a:spcAft>
            </a:pPr>
            <a:r>
              <a:rPr lang="en-US" sz="1000" dirty="0">
                <a:solidFill>
                  <a:srgbClr val="3E381A"/>
                </a:solidFill>
                <a:latin typeface="Calibri Light" panose="020F0302020204030204" pitchFamily="34" charset="0"/>
              </a:rPr>
              <a:t>Maurice.rueegg@quantex.ch</a:t>
            </a:r>
            <a:endParaRPr lang="de-DE" sz="1000" dirty="0">
              <a:solidFill>
                <a:srgbClr val="3E381A"/>
              </a:solidFill>
              <a:latin typeface="Calibri Light" panose="020F0302020204030204" pitchFamily="34" charset="0"/>
            </a:endParaRPr>
          </a:p>
        </p:txBody>
      </p:sp>
      <p:sp>
        <p:nvSpPr>
          <p:cNvPr id="41994" name="Rectangle 18"/>
          <p:cNvSpPr>
            <a:spLocks noChangeArrowheads="1"/>
          </p:cNvSpPr>
          <p:nvPr/>
        </p:nvSpPr>
        <p:spPr bwMode="auto">
          <a:xfrm>
            <a:off x="1543050" y="2976438"/>
            <a:ext cx="2841625" cy="192087"/>
          </a:xfrm>
          <a:prstGeom prst="rect">
            <a:avLst/>
          </a:prstGeom>
          <a:solidFill>
            <a:schemeClr val="accent1"/>
          </a:solidFill>
          <a:ln w="9525">
            <a:solidFill>
              <a:schemeClr val="accent1"/>
            </a:solidFill>
            <a:miter lim="800000"/>
            <a:headEnd/>
            <a:tailEnd/>
          </a:ln>
        </p:spPr>
        <p:txBody>
          <a:bodyPr wrap="none" anchor="ctr"/>
          <a:lstStyle/>
          <a:p>
            <a:pPr defTabSz="1042988"/>
            <a:r>
              <a:rPr lang="de-DE" sz="1500" b="1" dirty="0">
                <a:solidFill>
                  <a:schemeClr val="bg1"/>
                </a:solidFill>
                <a:latin typeface="Calibri Light" panose="020F0302020204030204" pitchFamily="34" charset="0"/>
              </a:rPr>
              <a:t>S</a:t>
            </a:r>
            <a:r>
              <a:rPr lang="de-CH" sz="1500" b="1" dirty="0" err="1">
                <a:solidFill>
                  <a:schemeClr val="bg1"/>
                </a:solidFill>
                <a:latin typeface="Calibri Light" panose="020F0302020204030204" pitchFamily="34" charset="0"/>
              </a:rPr>
              <a:t>ilvio</a:t>
            </a:r>
            <a:r>
              <a:rPr lang="de-CH" sz="1500" b="1" dirty="0">
                <a:solidFill>
                  <a:schemeClr val="bg1"/>
                </a:solidFill>
                <a:latin typeface="Calibri Light" panose="020F0302020204030204" pitchFamily="34" charset="0"/>
              </a:rPr>
              <a:t> Mattanza</a:t>
            </a:r>
            <a:endParaRPr lang="de-CH" sz="1500" dirty="0">
              <a:solidFill>
                <a:schemeClr val="bg1"/>
              </a:solidFill>
              <a:latin typeface="Calibri Light" panose="020F0302020204030204" pitchFamily="34" charset="0"/>
            </a:endParaRPr>
          </a:p>
        </p:txBody>
      </p:sp>
      <p:sp>
        <p:nvSpPr>
          <p:cNvPr id="41995" name="Text Box 19"/>
          <p:cNvSpPr txBox="1">
            <a:spLocks noChangeArrowheads="1"/>
          </p:cNvSpPr>
          <p:nvPr/>
        </p:nvSpPr>
        <p:spPr bwMode="auto">
          <a:xfrm>
            <a:off x="1543050" y="3214563"/>
            <a:ext cx="2841625" cy="1238250"/>
          </a:xfrm>
          <a:prstGeom prst="rect">
            <a:avLst/>
          </a:prstGeom>
          <a:solidFill>
            <a:srgbClr val="E6E6E6"/>
          </a:solidFill>
          <a:ln w="9525">
            <a:noFill/>
            <a:miter lim="800000"/>
            <a:headEnd/>
            <a:tailEnd/>
          </a:ln>
        </p:spPr>
        <p:txBody>
          <a:bodyPr lIns="90000" tIns="100584" rIns="100584" bIns="100584" anchor="ctr"/>
          <a:lstStyle/>
          <a:p>
            <a:pPr algn="just" defTabSz="1042988">
              <a:spcBef>
                <a:spcPts val="300"/>
              </a:spcBef>
              <a:spcAft>
                <a:spcPts val="300"/>
              </a:spcAft>
            </a:pPr>
            <a:r>
              <a:rPr lang="en-US" sz="1000" dirty="0">
                <a:solidFill>
                  <a:srgbClr val="3E381A"/>
                </a:solidFill>
                <a:latin typeface="Calibri Light" panose="020F0302020204030204" pitchFamily="34" charset="0"/>
              </a:rPr>
              <a:t>Since 2011 at </a:t>
            </a:r>
            <a:r>
              <a:rPr lang="en-US" sz="1000" dirty="0" err="1">
                <a:solidFill>
                  <a:srgbClr val="3E381A"/>
                </a:solidFill>
                <a:latin typeface="Calibri Light" panose="020F0302020204030204" pitchFamily="34" charset="0"/>
              </a:rPr>
              <a:t>Quantex</a:t>
            </a:r>
            <a:r>
              <a:rPr lang="en-US" sz="1000" dirty="0">
                <a:solidFill>
                  <a:srgbClr val="3E381A"/>
                </a:solidFill>
                <a:latin typeface="Calibri Light" panose="020F0302020204030204" pitchFamily="34" charset="0"/>
              </a:rPr>
              <a:t> AG</a:t>
            </a:r>
          </a:p>
          <a:p>
            <a:pPr algn="just" defTabSz="1042988">
              <a:spcBef>
                <a:spcPts val="300"/>
              </a:spcBef>
              <a:spcAft>
                <a:spcPts val="300"/>
              </a:spcAft>
            </a:pPr>
            <a:r>
              <a:rPr lang="en-US" sz="1000" dirty="0" err="1">
                <a:solidFill>
                  <a:srgbClr val="3E381A"/>
                </a:solidFill>
                <a:latin typeface="Calibri Light" panose="020F0302020204030204" pitchFamily="34" charset="0"/>
              </a:rPr>
              <a:t>Lic</a:t>
            </a:r>
            <a:r>
              <a:rPr lang="en-US" sz="1000" dirty="0">
                <a:solidFill>
                  <a:srgbClr val="3E381A"/>
                </a:solidFill>
                <a:latin typeface="Calibri Light" panose="020F0302020204030204" pitchFamily="34" charset="0"/>
              </a:rPr>
              <a:t>. </a:t>
            </a:r>
            <a:r>
              <a:rPr lang="en-US" sz="1000" dirty="0" err="1">
                <a:solidFill>
                  <a:srgbClr val="3E381A"/>
                </a:solidFill>
                <a:latin typeface="Calibri Light" panose="020F0302020204030204" pitchFamily="34" charset="0"/>
              </a:rPr>
              <a:t>Iur</a:t>
            </a:r>
            <a:r>
              <a:rPr lang="en-US" sz="1000" dirty="0">
                <a:solidFill>
                  <a:srgbClr val="3E381A"/>
                </a:solidFill>
                <a:latin typeface="Calibri Light" panose="020F0302020204030204" pitchFamily="34" charset="0"/>
              </a:rPr>
              <a:t>. Universität Zürich</a:t>
            </a:r>
          </a:p>
          <a:p>
            <a:pPr algn="just" defTabSz="1042988">
              <a:spcBef>
                <a:spcPts val="300"/>
              </a:spcBef>
              <a:spcAft>
                <a:spcPts val="300"/>
              </a:spcAft>
            </a:pPr>
            <a:r>
              <a:rPr lang="en-US" sz="1000" dirty="0">
                <a:solidFill>
                  <a:srgbClr val="3E381A"/>
                </a:solidFill>
                <a:latin typeface="Calibri Light" panose="020F0302020204030204" pitchFamily="34" charset="0"/>
              </a:rPr>
              <a:t>Risk &amp; Compliance</a:t>
            </a:r>
          </a:p>
          <a:p>
            <a:pPr algn="just" defTabSz="1042988">
              <a:spcBef>
                <a:spcPts val="300"/>
              </a:spcBef>
              <a:spcAft>
                <a:spcPts val="300"/>
              </a:spcAft>
            </a:pPr>
            <a:r>
              <a:rPr lang="en-US" sz="1000" dirty="0">
                <a:solidFill>
                  <a:srgbClr val="3E381A"/>
                </a:solidFill>
                <a:latin typeface="Calibri Light" panose="020F0302020204030204" pitchFamily="34" charset="0"/>
              </a:rPr>
              <a:t>Silvio.mattanza@quantex.ch</a:t>
            </a:r>
          </a:p>
        </p:txBody>
      </p:sp>
      <p:sp>
        <p:nvSpPr>
          <p:cNvPr id="41996" name="Rectangle 23"/>
          <p:cNvSpPr>
            <a:spLocks noChangeArrowheads="1"/>
          </p:cNvSpPr>
          <p:nvPr/>
        </p:nvSpPr>
        <p:spPr bwMode="auto">
          <a:xfrm>
            <a:off x="5840661" y="1319561"/>
            <a:ext cx="2841625" cy="207142"/>
          </a:xfrm>
          <a:prstGeom prst="rect">
            <a:avLst/>
          </a:prstGeom>
          <a:solidFill>
            <a:schemeClr val="accent1"/>
          </a:solidFill>
          <a:ln w="9525">
            <a:solidFill>
              <a:schemeClr val="accent1"/>
            </a:solidFill>
            <a:miter lim="800000"/>
            <a:headEnd/>
            <a:tailEnd/>
          </a:ln>
        </p:spPr>
        <p:txBody>
          <a:bodyPr wrap="none" anchor="ctr"/>
          <a:lstStyle/>
          <a:p>
            <a:pPr defTabSz="1042988"/>
            <a:r>
              <a:rPr lang="de-CH" sz="1500" b="1" dirty="0">
                <a:solidFill>
                  <a:schemeClr val="bg1"/>
                </a:solidFill>
                <a:latin typeface="Calibri Light" panose="020F0302020204030204" pitchFamily="34" charset="0"/>
              </a:rPr>
              <a:t>Peter Frech</a:t>
            </a:r>
            <a:endParaRPr lang="de-CH" sz="1500" dirty="0">
              <a:solidFill>
                <a:schemeClr val="bg1"/>
              </a:solidFill>
              <a:latin typeface="Calibri Light" panose="020F0302020204030204" pitchFamily="34" charset="0"/>
            </a:endParaRPr>
          </a:p>
        </p:txBody>
      </p:sp>
      <p:sp>
        <p:nvSpPr>
          <p:cNvPr id="41997" name="Text Box 24"/>
          <p:cNvSpPr txBox="1">
            <a:spLocks noChangeArrowheads="1"/>
          </p:cNvSpPr>
          <p:nvPr/>
        </p:nvSpPr>
        <p:spPr bwMode="auto">
          <a:xfrm>
            <a:off x="5839866" y="3214563"/>
            <a:ext cx="2841625" cy="1238250"/>
          </a:xfrm>
          <a:prstGeom prst="rect">
            <a:avLst/>
          </a:prstGeom>
          <a:solidFill>
            <a:srgbClr val="E6E6E6"/>
          </a:solidFill>
          <a:ln w="9525">
            <a:noFill/>
            <a:miter lim="800000"/>
            <a:headEnd/>
            <a:tailEnd/>
          </a:ln>
        </p:spPr>
        <p:txBody>
          <a:bodyPr lIns="90000" tIns="100584" rIns="100584" bIns="100584" anchor="ctr"/>
          <a:lstStyle/>
          <a:p>
            <a:pPr defTabSz="1042988">
              <a:spcBef>
                <a:spcPts val="300"/>
              </a:spcBef>
              <a:spcAft>
                <a:spcPts val="300"/>
              </a:spcAft>
            </a:pPr>
            <a:r>
              <a:rPr lang="de-DE" sz="1000" dirty="0" err="1">
                <a:solidFill>
                  <a:srgbClr val="3E381A"/>
                </a:solidFill>
                <a:latin typeface="Calibri Light" panose="020F0302020204030204" pitchFamily="34" charset="0"/>
              </a:rPr>
              <a:t>Since</a:t>
            </a:r>
            <a:r>
              <a:rPr lang="de-DE" sz="1000" dirty="0">
                <a:solidFill>
                  <a:srgbClr val="3E381A"/>
                </a:solidFill>
                <a:latin typeface="Calibri Light" panose="020F0302020204030204" pitchFamily="34" charset="0"/>
              </a:rPr>
              <a:t> 2015 at </a:t>
            </a:r>
            <a:r>
              <a:rPr lang="de-DE" sz="1000" dirty="0" err="1">
                <a:solidFill>
                  <a:srgbClr val="3E381A"/>
                </a:solidFill>
                <a:latin typeface="Calibri Light" panose="020F0302020204030204" pitchFamily="34" charset="0"/>
              </a:rPr>
              <a:t>Quantex</a:t>
            </a:r>
            <a:r>
              <a:rPr lang="de-DE" sz="1000" dirty="0">
                <a:solidFill>
                  <a:srgbClr val="3E381A"/>
                </a:solidFill>
                <a:latin typeface="Calibri Light" panose="020F0302020204030204" pitchFamily="34" charset="0"/>
              </a:rPr>
              <a:t> AG</a:t>
            </a:r>
          </a:p>
          <a:p>
            <a:pPr defTabSz="1042988">
              <a:spcBef>
                <a:spcPts val="300"/>
              </a:spcBef>
              <a:spcAft>
                <a:spcPts val="300"/>
              </a:spcAft>
            </a:pPr>
            <a:r>
              <a:rPr lang="de-DE" sz="1000" dirty="0">
                <a:solidFill>
                  <a:srgbClr val="3E381A"/>
                </a:solidFill>
                <a:latin typeface="Calibri Light" panose="020F0302020204030204" pitchFamily="34" charset="0"/>
              </a:rPr>
              <a:t>M.A. HSG Accounting &amp; </a:t>
            </a:r>
            <a:r>
              <a:rPr lang="de-DE" sz="1000" dirty="0" err="1">
                <a:solidFill>
                  <a:srgbClr val="3E381A"/>
                </a:solidFill>
                <a:latin typeface="Calibri Light" panose="020F0302020204030204" pitchFamily="34" charset="0"/>
              </a:rPr>
              <a:t>Finance</a:t>
            </a:r>
            <a:r>
              <a:rPr lang="de-DE" sz="1000" dirty="0">
                <a:solidFill>
                  <a:srgbClr val="3E381A"/>
                </a:solidFill>
                <a:latin typeface="Calibri Light" panose="020F0302020204030204" pitchFamily="34" charset="0"/>
              </a:rPr>
              <a:t>, CIIA</a:t>
            </a:r>
          </a:p>
          <a:p>
            <a:pPr defTabSz="1042988">
              <a:spcBef>
                <a:spcPts val="300"/>
              </a:spcBef>
              <a:spcAft>
                <a:spcPts val="300"/>
              </a:spcAft>
            </a:pPr>
            <a:r>
              <a:rPr lang="de-DE" sz="1000" dirty="0">
                <a:solidFill>
                  <a:srgbClr val="3E381A"/>
                </a:solidFill>
                <a:latin typeface="Calibri Light" panose="020F0302020204030204" pitchFamily="34" charset="0"/>
              </a:rPr>
              <a:t>Analyst</a:t>
            </a:r>
          </a:p>
          <a:p>
            <a:pPr defTabSz="1042988">
              <a:spcBef>
                <a:spcPts val="300"/>
              </a:spcBef>
              <a:spcAft>
                <a:spcPts val="300"/>
              </a:spcAft>
            </a:pPr>
            <a:r>
              <a:rPr lang="de-DE" sz="1000" dirty="0">
                <a:solidFill>
                  <a:srgbClr val="3E381A"/>
                </a:solidFill>
                <a:latin typeface="Calibri Light" panose="020F0302020204030204" pitchFamily="34" charset="0"/>
              </a:rPr>
              <a:t>Livio.arpagaus@quantex.ch</a:t>
            </a:r>
          </a:p>
        </p:txBody>
      </p:sp>
      <p:sp>
        <p:nvSpPr>
          <p:cNvPr id="16" name="Text Box 8"/>
          <p:cNvSpPr txBox="1">
            <a:spLocks noChangeArrowheads="1"/>
          </p:cNvSpPr>
          <p:nvPr/>
        </p:nvSpPr>
        <p:spPr bwMode="auto">
          <a:xfrm>
            <a:off x="1543050" y="1561487"/>
            <a:ext cx="2844652" cy="1217613"/>
          </a:xfrm>
          <a:prstGeom prst="rect">
            <a:avLst/>
          </a:prstGeom>
          <a:solidFill>
            <a:srgbClr val="E6E6E6"/>
          </a:solidFill>
          <a:ln w="9525">
            <a:noFill/>
            <a:miter lim="800000"/>
            <a:headEnd/>
            <a:tailEnd/>
          </a:ln>
        </p:spPr>
        <p:txBody>
          <a:bodyPr lIns="90000" tIns="100584" rIns="100584" bIns="100584" anchor="ctr"/>
          <a:lstStyle/>
          <a:p>
            <a:pPr algn="just" defTabSz="1042988">
              <a:spcBef>
                <a:spcPts val="300"/>
              </a:spcBef>
              <a:spcAft>
                <a:spcPts val="300"/>
              </a:spcAft>
            </a:pPr>
            <a:r>
              <a:rPr lang="en-US" sz="1000" dirty="0">
                <a:solidFill>
                  <a:srgbClr val="3E381A"/>
                </a:solidFill>
                <a:latin typeface="Calibri Light" panose="020F0302020204030204" pitchFamily="34" charset="0"/>
              </a:rPr>
              <a:t>Since 2007 at </a:t>
            </a:r>
            <a:r>
              <a:rPr lang="en-US" sz="1000" dirty="0" err="1">
                <a:solidFill>
                  <a:srgbClr val="3E381A"/>
                </a:solidFill>
                <a:latin typeface="Calibri Light" panose="020F0302020204030204" pitchFamily="34" charset="0"/>
              </a:rPr>
              <a:t>Quantex</a:t>
            </a:r>
            <a:r>
              <a:rPr lang="en-US" sz="1000" dirty="0">
                <a:solidFill>
                  <a:srgbClr val="3E381A"/>
                </a:solidFill>
                <a:latin typeface="Calibri Light" panose="020F0302020204030204" pitchFamily="34" charset="0"/>
              </a:rPr>
              <a:t> AG</a:t>
            </a:r>
          </a:p>
          <a:p>
            <a:pPr defTabSz="1042988">
              <a:spcBef>
                <a:spcPts val="300"/>
              </a:spcBef>
              <a:spcAft>
                <a:spcPts val="300"/>
              </a:spcAft>
            </a:pPr>
            <a:r>
              <a:rPr lang="en-US" sz="1000" dirty="0" err="1">
                <a:solidFill>
                  <a:srgbClr val="3E381A"/>
                </a:solidFill>
                <a:latin typeface="Calibri Light" panose="020F0302020204030204" pitchFamily="34" charset="0"/>
              </a:rPr>
              <a:t>Betriebsökonom</a:t>
            </a:r>
            <a:r>
              <a:rPr lang="en-US" sz="1000" dirty="0">
                <a:solidFill>
                  <a:srgbClr val="3E381A"/>
                </a:solidFill>
                <a:latin typeface="Calibri Light" panose="020F0302020204030204" pitchFamily="34" charset="0"/>
              </a:rPr>
              <a:t> FH</a:t>
            </a:r>
          </a:p>
          <a:p>
            <a:pPr defTabSz="1042988">
              <a:spcBef>
                <a:spcPts val="300"/>
              </a:spcBef>
              <a:spcAft>
                <a:spcPts val="300"/>
              </a:spcAft>
            </a:pPr>
            <a:r>
              <a:rPr lang="en-US" sz="1000" dirty="0">
                <a:solidFill>
                  <a:srgbClr val="3E381A"/>
                </a:solidFill>
                <a:latin typeface="Calibri Light" panose="020F0302020204030204" pitchFamily="34" charset="0"/>
              </a:rPr>
              <a:t>CEO</a:t>
            </a:r>
          </a:p>
          <a:p>
            <a:pPr algn="just" defTabSz="1042988">
              <a:spcBef>
                <a:spcPts val="300"/>
              </a:spcBef>
              <a:spcAft>
                <a:spcPts val="300"/>
              </a:spcAft>
            </a:pPr>
            <a:r>
              <a:rPr lang="en-US" sz="1000" dirty="0">
                <a:solidFill>
                  <a:srgbClr val="3E381A"/>
                </a:solidFill>
                <a:latin typeface="Calibri Light" panose="020F0302020204030204" pitchFamily="34" charset="0"/>
              </a:rPr>
              <a:t>Peter.zeier@quantex.ch</a:t>
            </a:r>
            <a:endParaRPr lang="de-DE" sz="1000" dirty="0">
              <a:solidFill>
                <a:srgbClr val="3E381A"/>
              </a:solidFill>
              <a:latin typeface="Calibri Light" panose="020F0302020204030204" pitchFamily="34" charset="0"/>
            </a:endParaRPr>
          </a:p>
        </p:txBody>
      </p:sp>
      <p:sp>
        <p:nvSpPr>
          <p:cNvPr id="17" name="Rectangle 23"/>
          <p:cNvSpPr>
            <a:spLocks noChangeArrowheads="1"/>
          </p:cNvSpPr>
          <p:nvPr/>
        </p:nvSpPr>
        <p:spPr bwMode="auto">
          <a:xfrm>
            <a:off x="1543049" y="1319560"/>
            <a:ext cx="2844993" cy="195889"/>
          </a:xfrm>
          <a:prstGeom prst="rect">
            <a:avLst/>
          </a:prstGeom>
          <a:solidFill>
            <a:schemeClr val="accent1"/>
          </a:solidFill>
          <a:ln w="9525">
            <a:solidFill>
              <a:schemeClr val="accent1"/>
            </a:solidFill>
            <a:miter lim="800000"/>
            <a:headEnd/>
            <a:tailEnd/>
          </a:ln>
        </p:spPr>
        <p:txBody>
          <a:bodyPr wrap="none" anchor="ctr"/>
          <a:lstStyle/>
          <a:p>
            <a:pPr defTabSz="1042988"/>
            <a:r>
              <a:rPr lang="de-CH" sz="1500" b="1" dirty="0">
                <a:solidFill>
                  <a:schemeClr val="bg1"/>
                </a:solidFill>
                <a:latin typeface="Calibri Light" panose="020F0302020204030204" pitchFamily="34" charset="0"/>
              </a:rPr>
              <a:t>Peter Zeier</a:t>
            </a:r>
            <a:endParaRPr lang="de-CH" sz="1500" dirty="0">
              <a:solidFill>
                <a:schemeClr val="bg1"/>
              </a:solidFill>
              <a:latin typeface="Calibri Light" panose="020F0302020204030204" pitchFamily="34" charset="0"/>
            </a:endParaRPr>
          </a:p>
        </p:txBody>
      </p:sp>
      <p:sp>
        <p:nvSpPr>
          <p:cNvPr id="18" name="Rectangle 7"/>
          <p:cNvSpPr>
            <a:spLocks noChangeArrowheads="1"/>
          </p:cNvSpPr>
          <p:nvPr/>
        </p:nvSpPr>
        <p:spPr bwMode="auto">
          <a:xfrm>
            <a:off x="5821535" y="4655761"/>
            <a:ext cx="2840037" cy="192087"/>
          </a:xfrm>
          <a:prstGeom prst="rect">
            <a:avLst/>
          </a:prstGeom>
          <a:solidFill>
            <a:schemeClr val="accent1"/>
          </a:solidFill>
          <a:ln w="9525">
            <a:solidFill>
              <a:schemeClr val="accent1"/>
            </a:solidFill>
            <a:miter lim="800000"/>
            <a:headEnd/>
            <a:tailEnd/>
          </a:ln>
        </p:spPr>
        <p:txBody>
          <a:bodyPr wrap="none" anchor="ctr"/>
          <a:lstStyle/>
          <a:p>
            <a:pPr defTabSz="1042988"/>
            <a:r>
              <a:rPr lang="de-DE" sz="1500" b="1" dirty="0">
                <a:solidFill>
                  <a:schemeClr val="bg1"/>
                </a:solidFill>
                <a:latin typeface="Calibri Light" panose="020F0302020204030204" pitchFamily="34" charset="0"/>
              </a:rPr>
              <a:t>Moritz Nebel</a:t>
            </a:r>
            <a:endParaRPr lang="de-CH" sz="1500" dirty="0">
              <a:solidFill>
                <a:schemeClr val="bg1"/>
              </a:solidFill>
              <a:latin typeface="Calibri Light" panose="020F0302020204030204" pitchFamily="34" charset="0"/>
            </a:endParaRPr>
          </a:p>
        </p:txBody>
      </p:sp>
      <p:sp>
        <p:nvSpPr>
          <p:cNvPr id="19" name="Text Box 24"/>
          <p:cNvSpPr txBox="1">
            <a:spLocks noChangeArrowheads="1"/>
          </p:cNvSpPr>
          <p:nvPr/>
        </p:nvSpPr>
        <p:spPr bwMode="auto">
          <a:xfrm>
            <a:off x="5820740" y="4895473"/>
            <a:ext cx="2841625" cy="1238250"/>
          </a:xfrm>
          <a:prstGeom prst="rect">
            <a:avLst/>
          </a:prstGeom>
          <a:solidFill>
            <a:srgbClr val="E6E6E6"/>
          </a:solidFill>
          <a:ln w="9525">
            <a:noFill/>
            <a:miter lim="800000"/>
            <a:headEnd/>
            <a:tailEnd/>
          </a:ln>
        </p:spPr>
        <p:txBody>
          <a:bodyPr lIns="90000" tIns="100584" rIns="100584" bIns="100584" anchor="ctr"/>
          <a:lstStyle/>
          <a:p>
            <a:pPr defTabSz="1042988">
              <a:spcBef>
                <a:spcPts val="300"/>
              </a:spcBef>
              <a:spcAft>
                <a:spcPts val="300"/>
              </a:spcAft>
            </a:pPr>
            <a:r>
              <a:rPr lang="de-DE" sz="1000" dirty="0" err="1">
                <a:solidFill>
                  <a:srgbClr val="3E381A"/>
                </a:solidFill>
                <a:latin typeface="Calibri Light" panose="020F0302020204030204" pitchFamily="34" charset="0"/>
              </a:rPr>
              <a:t>Since</a:t>
            </a:r>
            <a:r>
              <a:rPr lang="de-DE" sz="1000" dirty="0">
                <a:solidFill>
                  <a:srgbClr val="3E381A"/>
                </a:solidFill>
                <a:latin typeface="Calibri Light" panose="020F0302020204030204" pitchFamily="34" charset="0"/>
              </a:rPr>
              <a:t> 2020 at </a:t>
            </a:r>
            <a:r>
              <a:rPr lang="de-DE" sz="1000" dirty="0" err="1">
                <a:solidFill>
                  <a:srgbClr val="3E381A"/>
                </a:solidFill>
                <a:latin typeface="Calibri Light" panose="020F0302020204030204" pitchFamily="34" charset="0"/>
              </a:rPr>
              <a:t>Quantex</a:t>
            </a:r>
            <a:r>
              <a:rPr lang="de-DE" sz="1000" dirty="0">
                <a:solidFill>
                  <a:srgbClr val="3E381A"/>
                </a:solidFill>
                <a:latin typeface="Calibri Light" panose="020F0302020204030204" pitchFamily="34" charset="0"/>
              </a:rPr>
              <a:t> AG</a:t>
            </a:r>
          </a:p>
          <a:p>
            <a:pPr defTabSz="1042988">
              <a:spcBef>
                <a:spcPts val="300"/>
              </a:spcBef>
              <a:spcAft>
                <a:spcPts val="300"/>
              </a:spcAft>
            </a:pPr>
            <a:r>
              <a:rPr lang="de-DE" sz="1000" dirty="0">
                <a:solidFill>
                  <a:srgbClr val="3E381A"/>
                </a:solidFill>
                <a:latin typeface="Calibri Light" panose="020F0302020204030204" pitchFamily="34" charset="0"/>
              </a:rPr>
              <a:t>B.A. Accounting &amp; </a:t>
            </a:r>
            <a:r>
              <a:rPr lang="de-DE" sz="1000" dirty="0" err="1">
                <a:solidFill>
                  <a:srgbClr val="3E381A"/>
                </a:solidFill>
                <a:latin typeface="Calibri Light" panose="020F0302020204030204" pitchFamily="34" charset="0"/>
              </a:rPr>
              <a:t>Finance</a:t>
            </a:r>
            <a:r>
              <a:rPr lang="de-DE" sz="1000" dirty="0">
                <a:solidFill>
                  <a:srgbClr val="3E381A"/>
                </a:solidFill>
                <a:latin typeface="Calibri Light" panose="020F0302020204030204" pitchFamily="34" charset="0"/>
              </a:rPr>
              <a:t>, CIIA</a:t>
            </a:r>
          </a:p>
          <a:p>
            <a:pPr defTabSz="1042988">
              <a:spcBef>
                <a:spcPts val="300"/>
              </a:spcBef>
              <a:spcAft>
                <a:spcPts val="300"/>
              </a:spcAft>
            </a:pPr>
            <a:r>
              <a:rPr lang="de-DE" sz="1000" dirty="0">
                <a:solidFill>
                  <a:srgbClr val="3E381A"/>
                </a:solidFill>
                <a:latin typeface="Calibri Light" panose="020F0302020204030204" pitchFamily="34" charset="0"/>
              </a:rPr>
              <a:t>Analyst</a:t>
            </a:r>
          </a:p>
          <a:p>
            <a:pPr defTabSz="1042988">
              <a:spcBef>
                <a:spcPts val="300"/>
              </a:spcBef>
              <a:spcAft>
                <a:spcPts val="300"/>
              </a:spcAft>
            </a:pPr>
            <a:r>
              <a:rPr lang="de-DE" sz="1000" dirty="0">
                <a:solidFill>
                  <a:srgbClr val="3E381A"/>
                </a:solidFill>
                <a:latin typeface="Calibri Light" panose="020F0302020204030204" pitchFamily="34" charset="0"/>
              </a:rPr>
              <a:t>Moritz.nebel@quantex.ch</a:t>
            </a:r>
          </a:p>
        </p:txBody>
      </p:sp>
      <p:pic>
        <p:nvPicPr>
          <p:cNvPr id="5" name="Grafik 4">
            <a:extLst>
              <a:ext uri="{FF2B5EF4-FFF2-40B4-BE49-F238E27FC236}">
                <a16:creationId xmlns:a16="http://schemas.microsoft.com/office/drawing/2014/main" id="{91EABAEF-DC5C-4B8E-A15B-B1A7AA95B799}"/>
              </a:ext>
            </a:extLst>
          </p:cNvPr>
          <p:cNvPicPr>
            <a:picLocks noChangeAspect="1"/>
          </p:cNvPicPr>
          <p:nvPr/>
        </p:nvPicPr>
        <p:blipFill>
          <a:blip r:embed="rId2"/>
          <a:stretch>
            <a:fillRect/>
          </a:stretch>
        </p:blipFill>
        <p:spPr>
          <a:xfrm>
            <a:off x="391069" y="1319560"/>
            <a:ext cx="1139151" cy="1451738"/>
          </a:xfrm>
          <a:prstGeom prst="rect">
            <a:avLst/>
          </a:prstGeom>
        </p:spPr>
      </p:pic>
      <p:pic>
        <p:nvPicPr>
          <p:cNvPr id="6" name="Grafik 5">
            <a:extLst>
              <a:ext uri="{FF2B5EF4-FFF2-40B4-BE49-F238E27FC236}">
                <a16:creationId xmlns:a16="http://schemas.microsoft.com/office/drawing/2014/main" id="{C3DC8468-7DFA-426C-8061-C74F0E88B0A4}"/>
              </a:ext>
            </a:extLst>
          </p:cNvPr>
          <p:cNvPicPr>
            <a:picLocks noChangeAspect="1"/>
          </p:cNvPicPr>
          <p:nvPr/>
        </p:nvPicPr>
        <p:blipFill>
          <a:blip r:embed="rId3"/>
          <a:stretch>
            <a:fillRect/>
          </a:stretch>
        </p:blipFill>
        <p:spPr>
          <a:xfrm>
            <a:off x="390279" y="2978449"/>
            <a:ext cx="1139152" cy="1469070"/>
          </a:xfrm>
          <a:prstGeom prst="rect">
            <a:avLst/>
          </a:prstGeom>
        </p:spPr>
      </p:pic>
      <p:pic>
        <p:nvPicPr>
          <p:cNvPr id="8" name="Grafik 7">
            <a:extLst>
              <a:ext uri="{FF2B5EF4-FFF2-40B4-BE49-F238E27FC236}">
                <a16:creationId xmlns:a16="http://schemas.microsoft.com/office/drawing/2014/main" id="{927F452B-1090-44A7-89A0-7009B2C7FC1D}"/>
              </a:ext>
            </a:extLst>
          </p:cNvPr>
          <p:cNvPicPr>
            <a:picLocks noChangeAspect="1"/>
          </p:cNvPicPr>
          <p:nvPr/>
        </p:nvPicPr>
        <p:blipFill>
          <a:blip r:embed="rId4"/>
          <a:stretch>
            <a:fillRect/>
          </a:stretch>
        </p:blipFill>
        <p:spPr>
          <a:xfrm>
            <a:off x="390278" y="4648300"/>
            <a:ext cx="1146047" cy="1471699"/>
          </a:xfrm>
          <a:prstGeom prst="rect">
            <a:avLst/>
          </a:prstGeom>
        </p:spPr>
      </p:pic>
      <p:pic>
        <p:nvPicPr>
          <p:cNvPr id="9" name="Grafik 8">
            <a:extLst>
              <a:ext uri="{FF2B5EF4-FFF2-40B4-BE49-F238E27FC236}">
                <a16:creationId xmlns:a16="http://schemas.microsoft.com/office/drawing/2014/main" id="{920EFD9D-735A-49BF-AC98-FA0F701F7285}"/>
              </a:ext>
            </a:extLst>
          </p:cNvPr>
          <p:cNvPicPr>
            <a:picLocks noChangeAspect="1"/>
          </p:cNvPicPr>
          <p:nvPr/>
        </p:nvPicPr>
        <p:blipFill>
          <a:blip r:embed="rId5"/>
          <a:stretch>
            <a:fillRect/>
          </a:stretch>
        </p:blipFill>
        <p:spPr>
          <a:xfrm>
            <a:off x="4643605" y="1313978"/>
            <a:ext cx="1139151" cy="1469069"/>
          </a:xfrm>
          <a:prstGeom prst="rect">
            <a:avLst/>
          </a:prstGeom>
        </p:spPr>
      </p:pic>
      <p:pic>
        <p:nvPicPr>
          <p:cNvPr id="10" name="Grafik 9">
            <a:extLst>
              <a:ext uri="{FF2B5EF4-FFF2-40B4-BE49-F238E27FC236}">
                <a16:creationId xmlns:a16="http://schemas.microsoft.com/office/drawing/2014/main" id="{18338390-6BC3-4195-BD88-CCC50A0418D1}"/>
              </a:ext>
            </a:extLst>
          </p:cNvPr>
          <p:cNvPicPr>
            <a:picLocks noChangeAspect="1"/>
          </p:cNvPicPr>
          <p:nvPr/>
        </p:nvPicPr>
        <p:blipFill>
          <a:blip r:embed="rId6"/>
          <a:stretch>
            <a:fillRect/>
          </a:stretch>
        </p:blipFill>
        <p:spPr>
          <a:xfrm>
            <a:off x="4643605" y="2970855"/>
            <a:ext cx="1146047" cy="1477962"/>
          </a:xfrm>
          <a:prstGeom prst="rect">
            <a:avLst/>
          </a:prstGeom>
        </p:spPr>
      </p:pic>
      <p:pic>
        <p:nvPicPr>
          <p:cNvPr id="11" name="Grafik 10">
            <a:extLst>
              <a:ext uri="{FF2B5EF4-FFF2-40B4-BE49-F238E27FC236}">
                <a16:creationId xmlns:a16="http://schemas.microsoft.com/office/drawing/2014/main" id="{D39B8A25-8C52-42E5-9B54-9489CACB8AC7}"/>
              </a:ext>
            </a:extLst>
          </p:cNvPr>
          <p:cNvPicPr>
            <a:picLocks noChangeAspect="1"/>
          </p:cNvPicPr>
          <p:nvPr/>
        </p:nvPicPr>
        <p:blipFill>
          <a:blip r:embed="rId7"/>
          <a:stretch>
            <a:fillRect/>
          </a:stretch>
        </p:blipFill>
        <p:spPr>
          <a:xfrm>
            <a:off x="4643605" y="4655761"/>
            <a:ext cx="1140237" cy="1464238"/>
          </a:xfrm>
          <a:prstGeom prst="rect">
            <a:avLst/>
          </a:prstGeom>
        </p:spPr>
      </p:pic>
    </p:spTree>
    <p:extLst>
      <p:ext uri="{BB962C8B-B14F-4D97-AF65-F5344CB8AC3E}">
        <p14:creationId xmlns:p14="http://schemas.microsoft.com/office/powerpoint/2010/main" val="2794560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tx1"/>
                </a:solidFill>
              </a:rPr>
              <a:t>Fixed Income</a:t>
            </a:r>
            <a:endParaRPr lang="de-CH" dirty="0">
              <a:solidFill>
                <a:schemeClr val="tx1"/>
              </a:solidFill>
            </a:endParaRPr>
          </a:p>
        </p:txBody>
      </p:sp>
      <p:sp>
        <p:nvSpPr>
          <p:cNvPr id="4" name="Textfeld 3"/>
          <p:cNvSpPr txBox="1"/>
          <p:nvPr/>
        </p:nvSpPr>
        <p:spPr>
          <a:xfrm>
            <a:off x="404813" y="1340767"/>
            <a:ext cx="4095179" cy="3407343"/>
          </a:xfrm>
          <a:prstGeom prst="rect">
            <a:avLst/>
          </a:prstGeom>
          <a:noFill/>
        </p:spPr>
        <p:txBody>
          <a:bodyPr wrap="square" rtlCol="0">
            <a:spAutoFit/>
          </a:bodyPr>
          <a:lstStyle/>
          <a:p>
            <a:pPr>
              <a:lnSpc>
                <a:spcPts val="2500"/>
              </a:lnSpc>
              <a:spcBef>
                <a:spcPts val="600"/>
              </a:spcBef>
              <a:spcAft>
                <a:spcPts val="600"/>
              </a:spcAft>
            </a:pPr>
            <a:r>
              <a:rPr lang="en-US" dirty="0">
                <a:latin typeface="Calibri Light" panose="020F0302020204030204" pitchFamily="34" charset="0"/>
              </a:rPr>
              <a:t>We prefer cash, short duration and TIPS:</a:t>
            </a:r>
            <a:endParaRPr lang="de-DE" dirty="0">
              <a:latin typeface="Calibri Light" panose="020F0302020204030204" pitchFamily="34" charset="0"/>
            </a:endParaRPr>
          </a:p>
          <a:p>
            <a:pPr marL="285750" indent="-285750">
              <a:lnSpc>
                <a:spcPts val="2500"/>
              </a:lnSpc>
              <a:spcBef>
                <a:spcPts val="600"/>
              </a:spcBef>
              <a:spcAft>
                <a:spcPts val="600"/>
              </a:spcAft>
              <a:buFont typeface="Courier New" panose="02070309020205020404" pitchFamily="49" charset="0"/>
              <a:buChar char="o"/>
            </a:pPr>
            <a:r>
              <a:rPr lang="en-US" dirty="0">
                <a:latin typeface="Calibri Light" panose="020F0302020204030204" pitchFamily="34" charset="0"/>
              </a:rPr>
              <a:t>Cash (mostly Swiss Francs)</a:t>
            </a:r>
          </a:p>
          <a:p>
            <a:pPr marL="285750" indent="-285750">
              <a:lnSpc>
                <a:spcPts val="2500"/>
              </a:lnSpc>
              <a:spcBef>
                <a:spcPts val="600"/>
              </a:spcBef>
              <a:spcAft>
                <a:spcPts val="600"/>
              </a:spcAft>
              <a:buFont typeface="Courier New" panose="02070309020205020404" pitchFamily="49" charset="0"/>
              <a:buChar char="o"/>
            </a:pPr>
            <a:r>
              <a:rPr lang="en-US" dirty="0">
                <a:latin typeface="Calibri Light" panose="020F0302020204030204" pitchFamily="34" charset="0"/>
              </a:rPr>
              <a:t>Money Market USD</a:t>
            </a:r>
          </a:p>
          <a:p>
            <a:pPr marL="285750" indent="-285750">
              <a:lnSpc>
                <a:spcPts val="2500"/>
              </a:lnSpc>
              <a:spcBef>
                <a:spcPts val="600"/>
              </a:spcBef>
              <a:spcAft>
                <a:spcPts val="600"/>
              </a:spcAft>
              <a:buFont typeface="Courier New" panose="02070309020205020404" pitchFamily="49" charset="0"/>
              <a:buChar char="o"/>
            </a:pPr>
            <a:r>
              <a:rPr lang="en-US" dirty="0">
                <a:latin typeface="Calibri Light" panose="020F0302020204030204" pitchFamily="34" charset="0"/>
              </a:rPr>
              <a:t>Money Market EM (BRL, MXN)</a:t>
            </a:r>
          </a:p>
          <a:p>
            <a:pPr marL="285750" indent="-285750">
              <a:lnSpc>
                <a:spcPts val="2500"/>
              </a:lnSpc>
              <a:spcBef>
                <a:spcPts val="600"/>
              </a:spcBef>
              <a:spcAft>
                <a:spcPts val="600"/>
              </a:spcAft>
              <a:buFont typeface="Courier New" panose="02070309020205020404" pitchFamily="49" charset="0"/>
              <a:buChar char="o"/>
            </a:pPr>
            <a:r>
              <a:rPr lang="en-US" dirty="0">
                <a:latin typeface="Calibri Light" panose="020F0302020204030204" pitchFamily="34" charset="0"/>
              </a:rPr>
              <a:t>Bonds (short maturities or inflation-protected TIPS)</a:t>
            </a:r>
          </a:p>
          <a:p>
            <a:pPr marL="285750" indent="-285750">
              <a:lnSpc>
                <a:spcPts val="2500"/>
              </a:lnSpc>
              <a:spcBef>
                <a:spcPts val="600"/>
              </a:spcBef>
              <a:spcAft>
                <a:spcPts val="600"/>
              </a:spcAft>
              <a:buFont typeface="Courier New" panose="02070309020205020404" pitchFamily="49" charset="0"/>
              <a:buChar char="o"/>
            </a:pPr>
            <a:r>
              <a:rPr lang="en-US" dirty="0">
                <a:latin typeface="Calibri Light" panose="020F0302020204030204" pitchFamily="34" charset="0"/>
              </a:rPr>
              <a:t>If attractive: corporate bonds and convertible bonds </a:t>
            </a:r>
            <a:endParaRPr lang="de-CH" dirty="0">
              <a:latin typeface="Calibri Light" panose="020F0302020204030204" pitchFamily="34" charset="0"/>
            </a:endParaRPr>
          </a:p>
        </p:txBody>
      </p:sp>
      <p:sp>
        <p:nvSpPr>
          <p:cNvPr id="3" name="Textplatzhalter 2"/>
          <p:cNvSpPr>
            <a:spLocks noGrp="1"/>
          </p:cNvSpPr>
          <p:nvPr>
            <p:ph type="body" sz="quarter" idx="11"/>
          </p:nvPr>
        </p:nvSpPr>
        <p:spPr/>
        <p:txBody>
          <a:bodyPr/>
          <a:lstStyle/>
          <a:p>
            <a:endParaRPr lang="de-CH"/>
          </a:p>
        </p:txBody>
      </p:sp>
      <p:pic>
        <p:nvPicPr>
          <p:cNvPr id="9" name="Grafik 8"/>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707007" y="1340767"/>
            <a:ext cx="3006847" cy="3819600"/>
          </a:xfrm>
          <a:prstGeom prst="rect">
            <a:avLst/>
          </a:prstGeom>
        </p:spPr>
      </p:pic>
    </p:spTree>
    <p:extLst>
      <p:ext uri="{BB962C8B-B14F-4D97-AF65-F5344CB8AC3E}">
        <p14:creationId xmlns:p14="http://schemas.microsoft.com/office/powerpoint/2010/main" val="4281923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e-CH" dirty="0"/>
              <a:t>Fund Information</a:t>
            </a: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3173955272"/>
              </p:ext>
            </p:extLst>
          </p:nvPr>
        </p:nvGraphicFramePr>
        <p:xfrm>
          <a:off x="404813" y="1196747"/>
          <a:ext cx="8345316" cy="5040567"/>
        </p:xfrm>
        <a:graphic>
          <a:graphicData uri="http://schemas.openxmlformats.org/drawingml/2006/table">
            <a:tbl>
              <a:tblPr firstRow="1" bandRow="1">
                <a:tableStyleId>{5940675A-B579-460E-94D1-54222C63F5DA}</a:tableStyleId>
              </a:tblPr>
              <a:tblGrid>
                <a:gridCol w="2554882">
                  <a:extLst>
                    <a:ext uri="{9D8B030D-6E8A-4147-A177-3AD203B41FA5}">
                      <a16:colId xmlns:a16="http://schemas.microsoft.com/office/drawing/2014/main" val="20000"/>
                    </a:ext>
                  </a:extLst>
                </a:gridCol>
                <a:gridCol w="5790434">
                  <a:extLst>
                    <a:ext uri="{9D8B030D-6E8A-4147-A177-3AD203B41FA5}">
                      <a16:colId xmlns:a16="http://schemas.microsoft.com/office/drawing/2014/main" val="20001"/>
                    </a:ext>
                  </a:extLst>
                </a:gridCol>
              </a:tblGrid>
              <a:tr h="285800">
                <a:tc>
                  <a:txBody>
                    <a:bodyPr/>
                    <a:lstStyle/>
                    <a:p>
                      <a:pPr algn="l"/>
                      <a:r>
                        <a:rPr lang="de-DE" sz="1100" dirty="0">
                          <a:latin typeface="+mn-lt"/>
                        </a:rPr>
                        <a:t>Currency</a:t>
                      </a:r>
                      <a:endParaRPr lang="de-CH" sz="1100" dirty="0">
                        <a:latin typeface="TheSans B3 Light" pitchFamily="50" charset="0"/>
                      </a:endParaRPr>
                    </a:p>
                  </a:txBody>
                  <a:tcPr/>
                </a:tc>
                <a:tc>
                  <a:txBody>
                    <a:bodyPr/>
                    <a:lstStyle/>
                    <a:p>
                      <a:pPr marL="0" indent="0">
                        <a:buFont typeface="Arial" pitchFamily="34" charset="0"/>
                        <a:buNone/>
                      </a:pPr>
                      <a:r>
                        <a:rPr lang="de-CH" sz="1100" dirty="0"/>
                        <a:t>CHF/USD</a:t>
                      </a:r>
                      <a:r>
                        <a:rPr lang="de-CH" sz="1100" baseline="0" dirty="0"/>
                        <a:t>/EUR (</a:t>
                      </a:r>
                      <a:r>
                        <a:rPr lang="de-CH" sz="1100" baseline="0" dirty="0" err="1"/>
                        <a:t>accumulating</a:t>
                      </a:r>
                      <a:r>
                        <a:rPr lang="de-CH" sz="1100" baseline="0" dirty="0"/>
                        <a:t>)</a:t>
                      </a:r>
                      <a:endParaRPr lang="de-CH" sz="1100" dirty="0">
                        <a:latin typeface="TheSans B3 Light" pitchFamily="50" charset="0"/>
                      </a:endParaRPr>
                    </a:p>
                  </a:txBody>
                  <a:tcPr/>
                </a:tc>
                <a:extLst>
                  <a:ext uri="{0D108BD9-81ED-4DB2-BD59-A6C34878D82A}">
                    <a16:rowId xmlns:a16="http://schemas.microsoft.com/office/drawing/2014/main" val="10000"/>
                  </a:ext>
                </a:extLst>
              </a:tr>
              <a:tr h="285800">
                <a:tc>
                  <a:txBody>
                    <a:bodyPr/>
                    <a:lstStyle/>
                    <a:p>
                      <a:pPr marL="0" indent="0" algn="l" defTabSz="914400" rtl="0" eaLnBrk="1" latinLnBrk="0" hangingPunct="1">
                        <a:buFont typeface="Arial" pitchFamily="34" charset="0"/>
                        <a:buNone/>
                      </a:pPr>
                      <a:r>
                        <a:rPr lang="de-CH" sz="1100" kern="1200" dirty="0" err="1">
                          <a:solidFill>
                            <a:schemeClr val="tx1"/>
                          </a:solidFill>
                          <a:latin typeface="+mn-lt"/>
                          <a:ea typeface="+mn-ea"/>
                          <a:cs typeface="+mn-cs"/>
                        </a:rPr>
                        <a:t>Inception</a:t>
                      </a:r>
                      <a:r>
                        <a:rPr lang="de-CH" sz="1100" kern="1200" dirty="0">
                          <a:solidFill>
                            <a:schemeClr val="tx1"/>
                          </a:solidFill>
                          <a:latin typeface="+mn-lt"/>
                          <a:ea typeface="+mn-ea"/>
                          <a:cs typeface="+mn-cs"/>
                        </a:rPr>
                        <a:t> Date</a:t>
                      </a:r>
                    </a:p>
                  </a:txBody>
                  <a:tcPr/>
                </a:tc>
                <a:tc>
                  <a:txBody>
                    <a:bodyPr/>
                    <a:lstStyle/>
                    <a:p>
                      <a:pPr marL="0" indent="0" algn="l" defTabSz="914400" rtl="0" eaLnBrk="1" latinLnBrk="0" hangingPunct="1">
                        <a:buFont typeface="Arial" pitchFamily="34" charset="0"/>
                        <a:buNone/>
                      </a:pPr>
                      <a:r>
                        <a:rPr lang="de-DE" sz="1100" kern="1200" dirty="0" err="1">
                          <a:solidFill>
                            <a:schemeClr val="tx1"/>
                          </a:solidFill>
                          <a:latin typeface="+mn-lt"/>
                          <a:ea typeface="+mn-ea"/>
                          <a:cs typeface="+mn-cs"/>
                        </a:rPr>
                        <a:t>December</a:t>
                      </a:r>
                      <a:r>
                        <a:rPr lang="de-DE" sz="1100" kern="1200" dirty="0">
                          <a:solidFill>
                            <a:schemeClr val="tx1"/>
                          </a:solidFill>
                          <a:latin typeface="+mn-lt"/>
                          <a:ea typeface="+mn-ea"/>
                          <a:cs typeface="+mn-cs"/>
                        </a:rPr>
                        <a:t> 29, 2020</a:t>
                      </a:r>
                      <a:endParaRPr lang="de-CH" sz="1100" kern="1200" dirty="0">
                        <a:solidFill>
                          <a:schemeClr val="tx1"/>
                        </a:solidFill>
                        <a:latin typeface="+mn-lt"/>
                        <a:ea typeface="+mn-ea"/>
                        <a:cs typeface="+mn-cs"/>
                      </a:endParaRPr>
                    </a:p>
                  </a:txBody>
                  <a:tcPr/>
                </a:tc>
                <a:extLst>
                  <a:ext uri="{0D108BD9-81ED-4DB2-BD59-A6C34878D82A}">
                    <a16:rowId xmlns:a16="http://schemas.microsoft.com/office/drawing/2014/main" val="10001"/>
                  </a:ext>
                </a:extLst>
              </a:tr>
              <a:tr h="285800">
                <a:tc>
                  <a:txBody>
                    <a:bodyPr/>
                    <a:lstStyle/>
                    <a:p>
                      <a:pPr marL="0" indent="0" algn="l" defTabSz="914400" rtl="0" eaLnBrk="1" latinLnBrk="0" hangingPunct="1">
                        <a:buFont typeface="Arial" pitchFamily="34" charset="0"/>
                        <a:buNone/>
                      </a:pPr>
                      <a:r>
                        <a:rPr lang="de-CH" sz="1100" kern="1200" dirty="0" err="1">
                          <a:solidFill>
                            <a:schemeClr val="tx1"/>
                          </a:solidFill>
                          <a:latin typeface="+mn-lt"/>
                          <a:ea typeface="+mn-ea"/>
                          <a:cs typeface="+mn-cs"/>
                        </a:rPr>
                        <a:t>Domicile</a:t>
                      </a:r>
                      <a:endParaRPr lang="de-CH" sz="1100" kern="1200" dirty="0">
                        <a:solidFill>
                          <a:schemeClr val="tx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de-CH" sz="1100" kern="1200" dirty="0">
                          <a:solidFill>
                            <a:schemeClr val="tx1"/>
                          </a:solidFill>
                          <a:latin typeface="+mn-lt"/>
                          <a:ea typeface="+mn-ea"/>
                          <a:cs typeface="+mn-cs"/>
                        </a:rPr>
                        <a:t>Liechtenstein</a:t>
                      </a:r>
                    </a:p>
                  </a:txBody>
                  <a:tcPr/>
                </a:tc>
                <a:extLst>
                  <a:ext uri="{0D108BD9-81ED-4DB2-BD59-A6C34878D82A}">
                    <a16:rowId xmlns:a16="http://schemas.microsoft.com/office/drawing/2014/main" val="10002"/>
                  </a:ext>
                </a:extLst>
              </a:tr>
              <a:tr h="285800">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Fund Administration</a:t>
                      </a: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LLB Fund Services AG, Vaduz</a:t>
                      </a:r>
                    </a:p>
                  </a:txBody>
                  <a:tcPr/>
                </a:tc>
                <a:extLst>
                  <a:ext uri="{0D108BD9-81ED-4DB2-BD59-A6C34878D82A}">
                    <a16:rowId xmlns:a16="http://schemas.microsoft.com/office/drawing/2014/main" val="10003"/>
                  </a:ext>
                </a:extLst>
              </a:tr>
              <a:tr h="285800">
                <a:tc>
                  <a:txBody>
                    <a:bodyPr/>
                    <a:lstStyle/>
                    <a:p>
                      <a:pPr marL="0" indent="0" algn="l" defTabSz="914400" rtl="0" eaLnBrk="1" latinLnBrk="0" hangingPunct="1">
                        <a:buFont typeface="Arial" pitchFamily="34" charset="0"/>
                        <a:buNone/>
                      </a:pPr>
                      <a:r>
                        <a:rPr lang="de-CH" sz="1100" kern="1200" dirty="0" err="1">
                          <a:solidFill>
                            <a:schemeClr val="tx1"/>
                          </a:solidFill>
                          <a:latin typeface="+mn-lt"/>
                          <a:ea typeface="+mn-ea"/>
                          <a:cs typeface="+mn-cs"/>
                        </a:rPr>
                        <a:t>Custodian</a:t>
                      </a:r>
                      <a:endParaRPr lang="de-CH" sz="1100" kern="1200" dirty="0">
                        <a:solidFill>
                          <a:schemeClr val="tx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de-CH" sz="1100" kern="1200" dirty="0">
                          <a:solidFill>
                            <a:schemeClr val="tx1"/>
                          </a:solidFill>
                          <a:latin typeface="+mn-lt"/>
                          <a:ea typeface="+mn-ea"/>
                          <a:cs typeface="+mn-cs"/>
                        </a:rPr>
                        <a:t>Liechtensteinische Landesbank, Vaduz</a:t>
                      </a:r>
                    </a:p>
                  </a:txBody>
                  <a:tcPr/>
                </a:tc>
                <a:extLst>
                  <a:ext uri="{0D108BD9-81ED-4DB2-BD59-A6C34878D82A}">
                    <a16:rowId xmlns:a16="http://schemas.microsoft.com/office/drawing/2014/main" val="10004"/>
                  </a:ext>
                </a:extLst>
              </a:tr>
              <a:tr h="285800">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Investment Manager</a:t>
                      </a: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Quantex AG, Muri bei Bern</a:t>
                      </a:r>
                    </a:p>
                  </a:txBody>
                  <a:tcPr/>
                </a:tc>
                <a:extLst>
                  <a:ext uri="{0D108BD9-81ED-4DB2-BD59-A6C34878D82A}">
                    <a16:rowId xmlns:a16="http://schemas.microsoft.com/office/drawing/2014/main" val="10005"/>
                  </a:ext>
                </a:extLst>
              </a:tr>
              <a:tr h="285800">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Management Fee</a:t>
                      </a: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1.5% S-Class / 0.75% I-Class</a:t>
                      </a:r>
                    </a:p>
                  </a:txBody>
                  <a:tcPr/>
                </a:tc>
                <a:extLst>
                  <a:ext uri="{0D108BD9-81ED-4DB2-BD59-A6C34878D82A}">
                    <a16:rowId xmlns:a16="http://schemas.microsoft.com/office/drawing/2014/main" val="10006"/>
                  </a:ext>
                </a:extLst>
              </a:tr>
              <a:tr h="285800">
                <a:tc>
                  <a:txBody>
                    <a:bodyPr/>
                    <a:lstStyle/>
                    <a:p>
                      <a:pPr marL="0" indent="0" algn="l" defTabSz="914400" rtl="0" eaLnBrk="1" latinLnBrk="0" hangingPunct="1">
                        <a:buFont typeface="Arial" pitchFamily="34" charset="0"/>
                        <a:buNone/>
                      </a:pPr>
                      <a:r>
                        <a:rPr lang="de-CH" sz="1100" kern="1200" dirty="0" err="1">
                          <a:solidFill>
                            <a:schemeClr val="tx1"/>
                          </a:solidFill>
                          <a:latin typeface="+mn-lt"/>
                          <a:ea typeface="+mn-ea"/>
                          <a:cs typeface="+mn-cs"/>
                        </a:rPr>
                        <a:t>Subscription</a:t>
                      </a:r>
                      <a:r>
                        <a:rPr lang="de-CH" sz="1100" kern="1200" dirty="0">
                          <a:solidFill>
                            <a:schemeClr val="tx1"/>
                          </a:solidFill>
                          <a:latin typeface="+mn-lt"/>
                          <a:ea typeface="+mn-ea"/>
                          <a:cs typeface="+mn-cs"/>
                        </a:rPr>
                        <a:t> / </a:t>
                      </a:r>
                      <a:r>
                        <a:rPr lang="de-CH" sz="1100" kern="1200" dirty="0" err="1">
                          <a:solidFill>
                            <a:schemeClr val="tx1"/>
                          </a:solidFill>
                          <a:latin typeface="+mn-lt"/>
                          <a:ea typeface="+mn-ea"/>
                          <a:cs typeface="+mn-cs"/>
                        </a:rPr>
                        <a:t>Redemption</a:t>
                      </a:r>
                      <a:endParaRPr lang="de-CH" sz="1100" kern="1200" dirty="0">
                        <a:solidFill>
                          <a:schemeClr val="tx1"/>
                        </a:solidFill>
                        <a:latin typeface="+mn-lt"/>
                        <a:ea typeface="+mn-ea"/>
                        <a:cs typeface="+mn-cs"/>
                      </a:endParaRP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Daily,</a:t>
                      </a:r>
                      <a:r>
                        <a:rPr lang="de-CH" sz="1100" kern="1200" baseline="0" dirty="0">
                          <a:solidFill>
                            <a:schemeClr val="tx1"/>
                          </a:solidFill>
                          <a:latin typeface="+mn-lt"/>
                          <a:ea typeface="+mn-ea"/>
                          <a:cs typeface="+mn-cs"/>
                        </a:rPr>
                        <a:t> </a:t>
                      </a:r>
                      <a:r>
                        <a:rPr lang="de-CH" sz="1100" kern="1200" baseline="0" dirty="0" err="1">
                          <a:solidFill>
                            <a:schemeClr val="tx1"/>
                          </a:solidFill>
                          <a:latin typeface="+mn-lt"/>
                          <a:ea typeface="+mn-ea"/>
                          <a:cs typeface="+mn-cs"/>
                        </a:rPr>
                        <a:t>until</a:t>
                      </a:r>
                      <a:r>
                        <a:rPr lang="de-CH" sz="1100" kern="1200" baseline="0" dirty="0">
                          <a:solidFill>
                            <a:schemeClr val="tx1"/>
                          </a:solidFill>
                          <a:latin typeface="+mn-lt"/>
                          <a:ea typeface="+mn-ea"/>
                          <a:cs typeface="+mn-cs"/>
                        </a:rPr>
                        <a:t> </a:t>
                      </a:r>
                      <a:r>
                        <a:rPr lang="de-CH" sz="1100" kern="1200" baseline="0" dirty="0" err="1">
                          <a:solidFill>
                            <a:schemeClr val="tx1"/>
                          </a:solidFill>
                          <a:latin typeface="+mn-lt"/>
                          <a:ea typeface="+mn-ea"/>
                          <a:cs typeface="+mn-cs"/>
                        </a:rPr>
                        <a:t>noon</a:t>
                      </a:r>
                      <a:r>
                        <a:rPr lang="de-CH" sz="1100" kern="1200" baseline="0" dirty="0">
                          <a:solidFill>
                            <a:schemeClr val="tx1"/>
                          </a:solidFill>
                          <a:latin typeface="+mn-lt"/>
                          <a:ea typeface="+mn-ea"/>
                          <a:cs typeface="+mn-cs"/>
                        </a:rPr>
                        <a:t> </a:t>
                      </a:r>
                      <a:r>
                        <a:rPr lang="de-CH" sz="1100" kern="1200" baseline="0" dirty="0" err="1">
                          <a:solidFill>
                            <a:schemeClr val="tx1"/>
                          </a:solidFill>
                          <a:latin typeface="+mn-lt"/>
                          <a:ea typeface="+mn-ea"/>
                          <a:cs typeface="+mn-cs"/>
                        </a:rPr>
                        <a:t>by</a:t>
                      </a:r>
                      <a:r>
                        <a:rPr lang="de-CH" sz="1100" kern="1200" baseline="0" dirty="0">
                          <a:solidFill>
                            <a:schemeClr val="tx1"/>
                          </a:solidFill>
                          <a:latin typeface="+mn-lt"/>
                          <a:ea typeface="+mn-ea"/>
                          <a:cs typeface="+mn-cs"/>
                        </a:rPr>
                        <a:t> </a:t>
                      </a:r>
                      <a:r>
                        <a:rPr lang="de-CH" sz="1100" kern="1200" baseline="0" dirty="0" err="1">
                          <a:solidFill>
                            <a:schemeClr val="tx1"/>
                          </a:solidFill>
                          <a:latin typeface="+mn-lt"/>
                          <a:ea typeface="+mn-ea"/>
                          <a:cs typeface="+mn-cs"/>
                        </a:rPr>
                        <a:t>the</a:t>
                      </a:r>
                      <a:r>
                        <a:rPr lang="de-CH" sz="1100" kern="1200" baseline="0" dirty="0">
                          <a:solidFill>
                            <a:schemeClr val="tx1"/>
                          </a:solidFill>
                          <a:latin typeface="+mn-lt"/>
                          <a:ea typeface="+mn-ea"/>
                          <a:cs typeface="+mn-cs"/>
                        </a:rPr>
                        <a:t> </a:t>
                      </a:r>
                      <a:r>
                        <a:rPr lang="de-CH" sz="1100" kern="1200" baseline="0" dirty="0" err="1">
                          <a:solidFill>
                            <a:schemeClr val="tx1"/>
                          </a:solidFill>
                          <a:latin typeface="+mn-lt"/>
                          <a:ea typeface="+mn-ea"/>
                          <a:cs typeface="+mn-cs"/>
                        </a:rPr>
                        <a:t>custodian</a:t>
                      </a:r>
                      <a:r>
                        <a:rPr lang="de-CH" sz="1100" kern="1200" baseline="0" dirty="0">
                          <a:solidFill>
                            <a:schemeClr val="tx1"/>
                          </a:solidFill>
                          <a:latin typeface="+mn-lt"/>
                          <a:ea typeface="+mn-ea"/>
                          <a:cs typeface="+mn-cs"/>
                        </a:rPr>
                        <a:t> </a:t>
                      </a:r>
                      <a:r>
                        <a:rPr lang="de-CH" sz="1100" kern="1200" baseline="0" dirty="0" err="1">
                          <a:solidFill>
                            <a:schemeClr val="tx1"/>
                          </a:solidFill>
                          <a:latin typeface="+mn-lt"/>
                          <a:ea typeface="+mn-ea"/>
                          <a:cs typeface="+mn-cs"/>
                        </a:rPr>
                        <a:t>bank</a:t>
                      </a:r>
                      <a:endParaRPr lang="de-CH" sz="1100" kern="1200" dirty="0">
                        <a:solidFill>
                          <a:schemeClr val="tx1"/>
                        </a:solidFill>
                        <a:latin typeface="+mn-lt"/>
                        <a:ea typeface="+mn-ea"/>
                        <a:cs typeface="+mn-cs"/>
                      </a:endParaRPr>
                    </a:p>
                  </a:txBody>
                  <a:tcPr/>
                </a:tc>
                <a:extLst>
                  <a:ext uri="{0D108BD9-81ED-4DB2-BD59-A6C34878D82A}">
                    <a16:rowId xmlns:a16="http://schemas.microsoft.com/office/drawing/2014/main" val="10007"/>
                  </a:ext>
                </a:extLst>
              </a:tr>
              <a:tr h="285800">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Distribution</a:t>
                      </a:r>
                      <a:r>
                        <a:rPr lang="de-CH" sz="1100" kern="1200" baseline="0" dirty="0">
                          <a:solidFill>
                            <a:schemeClr val="tx1"/>
                          </a:solidFill>
                          <a:latin typeface="+mn-lt"/>
                          <a:ea typeface="+mn-ea"/>
                          <a:cs typeface="+mn-cs"/>
                        </a:rPr>
                        <a:t> Countries</a:t>
                      </a:r>
                      <a:endParaRPr lang="de-CH" sz="1100" kern="1200" dirty="0">
                        <a:solidFill>
                          <a:schemeClr val="tx1"/>
                        </a:solidFill>
                        <a:latin typeface="+mn-lt"/>
                        <a:ea typeface="+mn-ea"/>
                        <a:cs typeface="+mn-cs"/>
                      </a:endParaRP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Germany, Liechtenstein</a:t>
                      </a:r>
                    </a:p>
                  </a:txBody>
                  <a:tcPr/>
                </a:tc>
                <a:extLst>
                  <a:ext uri="{0D108BD9-81ED-4DB2-BD59-A6C34878D82A}">
                    <a16:rowId xmlns:a16="http://schemas.microsoft.com/office/drawing/2014/main" val="10008"/>
                  </a:ext>
                </a:extLst>
              </a:tr>
              <a:tr h="285800">
                <a:tc>
                  <a:txBody>
                    <a:bodyPr/>
                    <a:lstStyle/>
                    <a:p>
                      <a:pPr marL="0" indent="0" algn="l" defTabSz="914400" rtl="0" eaLnBrk="1" latinLnBrk="0" hangingPunct="1">
                        <a:buFont typeface="Arial" pitchFamily="34" charset="0"/>
                        <a:buNone/>
                      </a:pPr>
                      <a:r>
                        <a:rPr lang="de-CH" sz="1100" kern="1200" dirty="0" err="1">
                          <a:solidFill>
                            <a:schemeClr val="tx1"/>
                          </a:solidFill>
                          <a:latin typeface="+mn-lt"/>
                          <a:ea typeface="+mn-ea"/>
                          <a:cs typeface="+mn-cs"/>
                        </a:rPr>
                        <a:t>GwG</a:t>
                      </a:r>
                      <a:r>
                        <a:rPr lang="de-CH" sz="1100" kern="1200" dirty="0">
                          <a:solidFill>
                            <a:schemeClr val="tx1"/>
                          </a:solidFill>
                          <a:latin typeface="+mn-lt"/>
                          <a:ea typeface="+mn-ea"/>
                          <a:cs typeface="+mn-cs"/>
                        </a:rPr>
                        <a:t> Status Germany</a:t>
                      </a: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Keine </a:t>
                      </a:r>
                      <a:r>
                        <a:rPr lang="de-CH" sz="1100" kern="1200" dirty="0" err="1">
                          <a:solidFill>
                            <a:schemeClr val="tx1"/>
                          </a:solidFill>
                          <a:latin typeface="+mn-lt"/>
                          <a:ea typeface="+mn-ea"/>
                          <a:cs typeface="+mn-cs"/>
                        </a:rPr>
                        <a:t>GwG</a:t>
                      </a:r>
                      <a:r>
                        <a:rPr lang="de-CH" sz="1100" kern="1200" dirty="0">
                          <a:solidFill>
                            <a:schemeClr val="tx1"/>
                          </a:solidFill>
                          <a:latin typeface="+mn-lt"/>
                          <a:ea typeface="+mn-ea"/>
                          <a:cs typeface="+mn-cs"/>
                        </a:rPr>
                        <a:t> Pflichten für Vermittler / Berater (Bereichsausnahme </a:t>
                      </a:r>
                      <a:r>
                        <a:rPr lang="de-CH" sz="1100" kern="1200" dirty="0" err="1">
                          <a:solidFill>
                            <a:schemeClr val="tx1"/>
                          </a:solidFill>
                          <a:latin typeface="+mn-lt"/>
                          <a:ea typeface="+mn-ea"/>
                          <a:cs typeface="+mn-cs"/>
                        </a:rPr>
                        <a:t>GwG</a:t>
                      </a:r>
                      <a:r>
                        <a:rPr lang="de-CH" sz="1100" kern="1200" dirty="0">
                          <a:solidFill>
                            <a:schemeClr val="tx1"/>
                          </a:solidFill>
                          <a:latin typeface="+mn-lt"/>
                          <a:ea typeface="+mn-ea"/>
                          <a:cs typeface="+mn-cs"/>
                        </a:rPr>
                        <a:t> 1 Abs. 24 Ziff. 4)</a:t>
                      </a:r>
                    </a:p>
                  </a:txBody>
                  <a:tcPr/>
                </a:tc>
                <a:extLst>
                  <a:ext uri="{0D108BD9-81ED-4DB2-BD59-A6C34878D82A}">
                    <a16:rowId xmlns:a16="http://schemas.microsoft.com/office/drawing/2014/main" val="1763215783"/>
                  </a:ext>
                </a:extLst>
              </a:tr>
              <a:tr h="285800">
                <a:tc>
                  <a:txBody>
                    <a:bodyPr/>
                    <a:lstStyle/>
                    <a:p>
                      <a:pPr marL="0" indent="0" algn="l" defTabSz="914400" rtl="0" eaLnBrk="1" latinLnBrk="0" hangingPunct="1">
                        <a:buFont typeface="Arial" pitchFamily="34" charset="0"/>
                        <a:buNone/>
                      </a:pPr>
                      <a:r>
                        <a:rPr lang="de-CH" sz="1100" kern="1200" dirty="0" err="1">
                          <a:solidFill>
                            <a:schemeClr val="tx1"/>
                          </a:solidFill>
                          <a:latin typeface="+mn-lt"/>
                          <a:ea typeface="+mn-ea"/>
                          <a:cs typeface="+mn-cs"/>
                        </a:rPr>
                        <a:t>Tax</a:t>
                      </a:r>
                      <a:r>
                        <a:rPr lang="de-CH" sz="1100" kern="1200" dirty="0">
                          <a:solidFill>
                            <a:schemeClr val="tx1"/>
                          </a:solidFill>
                          <a:latin typeface="+mn-lt"/>
                          <a:ea typeface="+mn-ea"/>
                          <a:cs typeface="+mn-cs"/>
                        </a:rPr>
                        <a:t> Compliance</a:t>
                      </a: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Germany, Liechtenstein</a:t>
                      </a:r>
                    </a:p>
                  </a:txBody>
                  <a:tcPr/>
                </a:tc>
                <a:extLst>
                  <a:ext uri="{0D108BD9-81ED-4DB2-BD59-A6C34878D82A}">
                    <a16:rowId xmlns:a16="http://schemas.microsoft.com/office/drawing/2014/main" val="10009"/>
                  </a:ext>
                </a:extLst>
              </a:tr>
              <a:tr h="285800">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de-DE" sz="1100" kern="1200" dirty="0">
                          <a:solidFill>
                            <a:schemeClr val="tx1"/>
                          </a:solidFill>
                          <a:latin typeface="+mn-lt"/>
                          <a:ea typeface="+mn-ea"/>
                          <a:cs typeface="+mn-cs"/>
                        </a:rPr>
                        <a:t>SFDR</a:t>
                      </a:r>
                      <a:r>
                        <a:rPr lang="de-DE" sz="1100" kern="1200" baseline="0" dirty="0">
                          <a:solidFill>
                            <a:schemeClr val="tx1"/>
                          </a:solidFill>
                          <a:latin typeface="+mn-lt"/>
                          <a:ea typeface="+mn-ea"/>
                          <a:cs typeface="+mn-cs"/>
                        </a:rPr>
                        <a:t> </a:t>
                      </a:r>
                      <a:r>
                        <a:rPr lang="de-DE" sz="1100" kern="1200" baseline="0" dirty="0" err="1">
                          <a:solidFill>
                            <a:schemeClr val="tx1"/>
                          </a:solidFill>
                          <a:latin typeface="+mn-lt"/>
                          <a:ea typeface="+mn-ea"/>
                          <a:cs typeface="+mn-cs"/>
                        </a:rPr>
                        <a:t>Classification</a:t>
                      </a:r>
                      <a:endParaRPr lang="de-CH" sz="110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de-DE" sz="1100" kern="1200" dirty="0" err="1">
                          <a:solidFill>
                            <a:schemeClr val="tx1"/>
                          </a:solidFill>
                          <a:latin typeface="+mn-lt"/>
                          <a:ea typeface="+mn-ea"/>
                          <a:cs typeface="+mn-cs"/>
                        </a:rPr>
                        <a:t>Article</a:t>
                      </a:r>
                      <a:r>
                        <a:rPr lang="de-DE" sz="1100" kern="1200" baseline="0" dirty="0">
                          <a:solidFill>
                            <a:schemeClr val="tx1"/>
                          </a:solidFill>
                          <a:latin typeface="+mn-lt"/>
                          <a:ea typeface="+mn-ea"/>
                          <a:cs typeface="+mn-cs"/>
                        </a:rPr>
                        <a:t> 6 and 8 (light </a:t>
                      </a:r>
                      <a:r>
                        <a:rPr lang="de-DE" sz="1100" kern="1200" baseline="0" dirty="0" err="1">
                          <a:solidFill>
                            <a:schemeClr val="tx1"/>
                          </a:solidFill>
                          <a:latin typeface="+mn-lt"/>
                          <a:ea typeface="+mn-ea"/>
                          <a:cs typeface="+mn-cs"/>
                        </a:rPr>
                        <a:t>green</a:t>
                      </a:r>
                      <a:r>
                        <a:rPr lang="de-DE" sz="1100" kern="1200" baseline="0" dirty="0">
                          <a:solidFill>
                            <a:schemeClr val="tx1"/>
                          </a:solidFill>
                          <a:latin typeface="+mn-lt"/>
                          <a:ea typeface="+mn-ea"/>
                          <a:cs typeface="+mn-cs"/>
                        </a:rPr>
                        <a:t>)</a:t>
                      </a:r>
                      <a:endParaRPr lang="de-CH" sz="1100" kern="1200" dirty="0">
                        <a:solidFill>
                          <a:schemeClr val="tx1"/>
                        </a:solidFill>
                        <a:latin typeface="+mn-lt"/>
                        <a:ea typeface="+mn-ea"/>
                        <a:cs typeface="+mn-cs"/>
                      </a:endParaRPr>
                    </a:p>
                  </a:txBody>
                  <a:tcPr/>
                </a:tc>
                <a:extLst>
                  <a:ext uri="{0D108BD9-81ED-4DB2-BD59-A6C34878D82A}">
                    <a16:rowId xmlns:a16="http://schemas.microsoft.com/office/drawing/2014/main" val="1742011321"/>
                  </a:ext>
                </a:extLst>
              </a:tr>
              <a:tr h="285800">
                <a:tc>
                  <a:txBody>
                    <a:bodyPr/>
                    <a:lstStyle/>
                    <a:p>
                      <a:pPr marL="0" indent="0" algn="l" defTabSz="914400" rtl="0" eaLnBrk="1" latinLnBrk="0" hangingPunct="1">
                        <a:buFont typeface="Arial" pitchFamily="34" charset="0"/>
                        <a:buNone/>
                      </a:pPr>
                      <a:r>
                        <a:rPr lang="de-CH" sz="1100" kern="1200" dirty="0" err="1">
                          <a:solidFill>
                            <a:schemeClr val="tx1"/>
                          </a:solidFill>
                          <a:latin typeface="+mn-lt"/>
                          <a:ea typeface="+mn-ea"/>
                          <a:cs typeface="+mn-cs"/>
                        </a:rPr>
                        <a:t>AuM</a:t>
                      </a:r>
                      <a:endParaRPr lang="de-CH" sz="1100" kern="1200" dirty="0">
                        <a:solidFill>
                          <a:schemeClr val="tx1"/>
                        </a:solidFill>
                        <a:latin typeface="+mn-lt"/>
                        <a:ea typeface="+mn-ea"/>
                        <a:cs typeface="+mn-cs"/>
                      </a:endParaRP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650 Mio. CHF </a:t>
                      </a:r>
                    </a:p>
                  </a:txBody>
                  <a:tcPr/>
                </a:tc>
                <a:extLst>
                  <a:ext uri="{0D108BD9-81ED-4DB2-BD59-A6C34878D82A}">
                    <a16:rowId xmlns:a16="http://schemas.microsoft.com/office/drawing/2014/main" val="10010"/>
                  </a:ext>
                </a:extLst>
              </a:tr>
              <a:tr h="433070">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ISIN</a:t>
                      </a: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CHF-Class S: LI0580516875, EUR-Class S: LI0580516883, USD-Class S: LI0580516891</a:t>
                      </a:r>
                    </a:p>
                    <a:p>
                      <a:pPr marL="0" indent="0" algn="l" defTabSz="914400" rtl="0" eaLnBrk="1" latinLnBrk="0" hangingPunct="1">
                        <a:buFont typeface="Arial" pitchFamily="34" charset="0"/>
                        <a:buNone/>
                      </a:pPr>
                      <a:r>
                        <a:rPr lang="de-DE" sz="1100" kern="1200" dirty="0">
                          <a:solidFill>
                            <a:schemeClr val="tx1"/>
                          </a:solidFill>
                          <a:latin typeface="+mn-lt"/>
                          <a:ea typeface="+mn-ea"/>
                          <a:cs typeface="+mn-cs"/>
                        </a:rPr>
                        <a:t>CHF-Class</a:t>
                      </a:r>
                      <a:r>
                        <a:rPr lang="de-DE" sz="1100" kern="1200" baseline="0" dirty="0">
                          <a:solidFill>
                            <a:schemeClr val="tx1"/>
                          </a:solidFill>
                          <a:latin typeface="+mn-lt"/>
                          <a:ea typeface="+mn-ea"/>
                          <a:cs typeface="+mn-cs"/>
                        </a:rPr>
                        <a:t> I: LI0580516909, EUR-Class I: LI0580516917, USD-Class I: LI0580516925</a:t>
                      </a:r>
                      <a:endParaRPr lang="de-CH" sz="1100" kern="1200" dirty="0">
                        <a:solidFill>
                          <a:schemeClr val="tx1"/>
                        </a:solidFill>
                        <a:latin typeface="+mn-lt"/>
                        <a:ea typeface="+mn-ea"/>
                        <a:cs typeface="+mn-cs"/>
                      </a:endParaRPr>
                    </a:p>
                  </a:txBody>
                  <a:tcPr/>
                </a:tc>
                <a:extLst>
                  <a:ext uri="{0D108BD9-81ED-4DB2-BD59-A6C34878D82A}">
                    <a16:rowId xmlns:a16="http://schemas.microsoft.com/office/drawing/2014/main" val="10012"/>
                  </a:ext>
                </a:extLst>
              </a:tr>
              <a:tr h="285800">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WKN</a:t>
                      </a:r>
                    </a:p>
                  </a:txBody>
                  <a:tcPr/>
                </a:tc>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CHF-Class S: A2QLGQ, EUR-Class S:</a:t>
                      </a:r>
                      <a:r>
                        <a:rPr lang="de-CH" sz="1100" kern="1200" baseline="0" dirty="0">
                          <a:solidFill>
                            <a:schemeClr val="tx1"/>
                          </a:solidFill>
                          <a:latin typeface="+mn-lt"/>
                          <a:ea typeface="+mn-ea"/>
                          <a:cs typeface="+mn-cs"/>
                        </a:rPr>
                        <a:t> A2QLGR, USD-Class S: A2QLGS</a:t>
                      </a:r>
                      <a:endParaRPr lang="de-CH" sz="1100" kern="1200" dirty="0">
                        <a:solidFill>
                          <a:schemeClr val="tx1"/>
                        </a:solidFill>
                        <a:latin typeface="+mn-lt"/>
                        <a:ea typeface="+mn-ea"/>
                        <a:cs typeface="+mn-cs"/>
                      </a:endParaRPr>
                    </a:p>
                  </a:txBody>
                  <a:tcPr/>
                </a:tc>
                <a:extLst>
                  <a:ext uri="{0D108BD9-81ED-4DB2-BD59-A6C34878D82A}">
                    <a16:rowId xmlns:a16="http://schemas.microsoft.com/office/drawing/2014/main" val="10013"/>
                  </a:ext>
                </a:extLst>
              </a:tr>
              <a:tr h="606297">
                <a:tc>
                  <a:txBody>
                    <a:bodyPr/>
                    <a:lstStyle/>
                    <a:p>
                      <a:pPr marL="0" indent="0" algn="l" defTabSz="914400" rtl="0" eaLnBrk="1" latinLnBrk="0" hangingPunct="1">
                        <a:buFont typeface="Arial" pitchFamily="34" charset="0"/>
                        <a:buNone/>
                      </a:pPr>
                      <a:r>
                        <a:rPr lang="de-CH" sz="1100" kern="1200" dirty="0">
                          <a:solidFill>
                            <a:schemeClr val="tx1"/>
                          </a:solidFill>
                          <a:latin typeface="+mn-lt"/>
                          <a:ea typeface="+mn-ea"/>
                          <a:cs typeface="+mn-cs"/>
                        </a:rPr>
                        <a:t>Fund </a:t>
                      </a:r>
                      <a:r>
                        <a:rPr lang="de-CH" sz="1100" kern="1200" dirty="0" err="1">
                          <a:solidFill>
                            <a:schemeClr val="tx1"/>
                          </a:solidFill>
                          <a:latin typeface="+mn-lt"/>
                          <a:ea typeface="+mn-ea"/>
                          <a:cs typeface="+mn-cs"/>
                        </a:rPr>
                        <a:t>platforms</a:t>
                      </a:r>
                      <a:endParaRPr lang="de-CH" sz="1100" kern="1200" dirty="0">
                        <a:solidFill>
                          <a:schemeClr val="tx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de-CH" sz="1100" kern="1200" dirty="0">
                          <a:solidFill>
                            <a:schemeClr val="tx1"/>
                          </a:solidFill>
                          <a:latin typeface="+mn-lt"/>
                          <a:ea typeface="+mn-ea"/>
                          <a:cs typeface="+mn-cs"/>
                        </a:rPr>
                        <a:t>Deutschland: FFB, Fondsdepotbank, Augsburger AB, Deutsche Wertpapierservicebank, Comdirect, DAB, </a:t>
                      </a:r>
                      <a:r>
                        <a:rPr lang="de-CH" sz="1100" kern="1200" dirty="0" err="1">
                          <a:solidFill>
                            <a:schemeClr val="tx1"/>
                          </a:solidFill>
                          <a:latin typeface="+mn-lt"/>
                          <a:ea typeface="+mn-ea"/>
                          <a:cs typeface="+mn-cs"/>
                        </a:rPr>
                        <a:t>Consors</a:t>
                      </a:r>
                      <a:r>
                        <a:rPr lang="de-CH" sz="1100" kern="1200" dirty="0">
                          <a:solidFill>
                            <a:schemeClr val="tx1"/>
                          </a:solidFill>
                          <a:latin typeface="+mn-lt"/>
                          <a:ea typeface="+mn-ea"/>
                          <a:cs typeface="+mn-cs"/>
                        </a:rPr>
                        <a:t>, </a:t>
                      </a:r>
                      <a:r>
                        <a:rPr lang="de-CH" sz="1100" kern="1200" dirty="0" err="1">
                          <a:solidFill>
                            <a:schemeClr val="tx1"/>
                          </a:solidFill>
                          <a:latin typeface="+mn-lt"/>
                          <a:ea typeface="+mn-ea"/>
                          <a:cs typeface="+mn-cs"/>
                        </a:rPr>
                        <a:t>Ebase</a:t>
                      </a:r>
                      <a:r>
                        <a:rPr lang="de-CH" sz="1100" kern="1200" dirty="0">
                          <a:solidFill>
                            <a:schemeClr val="tx1"/>
                          </a:solidFill>
                          <a:latin typeface="+mn-lt"/>
                          <a:ea typeface="+mn-ea"/>
                          <a:cs typeface="+mn-cs"/>
                        </a:rPr>
                        <a:t>, Comdirect, V-Bank</a:t>
                      </a:r>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52437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e-CH" dirty="0" err="1"/>
              <a:t>Contact</a:t>
            </a:r>
            <a:r>
              <a:rPr lang="de-CH" dirty="0"/>
              <a:t> </a:t>
            </a:r>
            <a:r>
              <a:rPr lang="de-CH"/>
              <a:t>and</a:t>
            </a:r>
            <a:r>
              <a:rPr lang="de-CH" dirty="0"/>
              <a:t> Disclaimer</a:t>
            </a:r>
          </a:p>
        </p:txBody>
      </p:sp>
      <p:sp>
        <p:nvSpPr>
          <p:cNvPr id="3" name="Inhaltsplatzhalter 2"/>
          <p:cNvSpPr>
            <a:spLocks noGrp="1"/>
          </p:cNvSpPr>
          <p:nvPr>
            <p:ph idx="1"/>
          </p:nvPr>
        </p:nvSpPr>
        <p:spPr>
          <a:xfrm>
            <a:off x="446088" y="4633112"/>
            <a:ext cx="8229600" cy="1388276"/>
          </a:xfrm>
        </p:spPr>
        <p:txBody>
          <a:bodyPr>
            <a:noAutofit/>
          </a:bodyPr>
          <a:lstStyle/>
          <a:p>
            <a:pPr marL="0" indent="0" fontAlgn="auto">
              <a:buNone/>
              <a:defRPr/>
            </a:pPr>
            <a:r>
              <a:rPr lang="en-US" sz="800" dirty="0"/>
              <a:t>This publication is a marketing information, is exclusively for informational purposes and does not constitute an offer or invitation to invest in the mentioned product. The completeness or correctness of this publication is not guaranteed. Investments can involve significant risks and the value of an investment may go down as well as up. Past performance is not indicative of future results. Units of investment funds mentioned in this publication may not be offered, sold or delivered in certain jurisdictions or to persons affiliated with certain jurisdictions. Neither this document nor any copy thereof may be sent, taken into or distributed in the United States or to any US person (within the meaning of Regulation S under the US Securities Act of 1933, as amended). The performance shown does not take account of any commissions and costs charged when subscribing and redeeming units. Fixed income securities may be classified as liquidity or as collateral for derivatives. Investments in this product occur exclusively based on the following documents: Fiduciary contract including fund-specific appendices, key information document or PRIIP-KID as well as annual and semi-annual reports. They are available free of charge at https://quotes.llb.li, at LLB Fund Services AG, </a:t>
            </a:r>
            <a:r>
              <a:rPr lang="en-US" sz="800" dirty="0" err="1"/>
              <a:t>Aeulestrasse</a:t>
            </a:r>
            <a:r>
              <a:rPr lang="en-US" sz="800" dirty="0"/>
              <a:t> 80, P.O. Box 1238, FL-9490 Vaduz, or at the German information agent/representative/paying agent </a:t>
            </a:r>
            <a:r>
              <a:rPr lang="en-US" sz="800" dirty="0" err="1"/>
              <a:t>Marcard</a:t>
            </a:r>
            <a:r>
              <a:rPr lang="en-US" sz="800" dirty="0"/>
              <a:t>, Stein &amp; Co </a:t>
            </a:r>
            <a:r>
              <a:rPr lang="en-US" sz="800" dirty="0" err="1"/>
              <a:t>Aktiengesellschaft</a:t>
            </a:r>
            <a:r>
              <a:rPr lang="en-US" sz="800" dirty="0"/>
              <a:t>, </a:t>
            </a:r>
            <a:r>
              <a:rPr lang="en-US" sz="800" dirty="0" err="1"/>
              <a:t>Ballindamm</a:t>
            </a:r>
            <a:r>
              <a:rPr lang="en-US" sz="800" dirty="0"/>
              <a:t> 36, 20095 Hamburg, or at the German distribution agent Deutsche Finance Capital GmbH, </a:t>
            </a:r>
            <a:r>
              <a:rPr lang="en-US" sz="800" dirty="0" err="1"/>
              <a:t>Leopoldstrasse</a:t>
            </a:r>
            <a:r>
              <a:rPr lang="en-US" sz="800" dirty="0"/>
              <a:t> 156, 80804 München. In Switzerland and Austria, this publication may only be used towards qualified or professional investors. In Germany, this publication may only be used towards private individuals by persons authorized to do so. In all other cases, this publication may only be used towards professional investors and suitable counterparties within the meaning of EU Directive 2014/65/EU (MiFID II).</a:t>
            </a:r>
          </a:p>
        </p:txBody>
      </p:sp>
      <p:grpSp>
        <p:nvGrpSpPr>
          <p:cNvPr id="45059" name="Gruppieren 7"/>
          <p:cNvGrpSpPr>
            <a:grpSpLocks/>
          </p:cNvGrpSpPr>
          <p:nvPr/>
        </p:nvGrpSpPr>
        <p:grpSpPr bwMode="auto">
          <a:xfrm>
            <a:off x="2008188" y="2330450"/>
            <a:ext cx="5113337" cy="1587500"/>
            <a:chOff x="1979712" y="1628799"/>
            <a:chExt cx="5112568" cy="1588533"/>
          </a:xfrm>
        </p:grpSpPr>
        <p:sp>
          <p:nvSpPr>
            <p:cNvPr id="45061" name="Textfeld 4"/>
            <p:cNvSpPr txBox="1">
              <a:spLocks noChangeArrowheads="1"/>
            </p:cNvSpPr>
            <p:nvPr/>
          </p:nvSpPr>
          <p:spPr bwMode="auto">
            <a:xfrm>
              <a:off x="1979712" y="1628799"/>
              <a:ext cx="2304256" cy="1107996"/>
            </a:xfrm>
            <a:prstGeom prst="rect">
              <a:avLst/>
            </a:prstGeom>
            <a:solidFill>
              <a:srgbClr val="E6E6E6"/>
            </a:solidFill>
            <a:ln w="9525">
              <a:solidFill>
                <a:srgbClr val="C1BCA4"/>
              </a:solidFill>
              <a:miter lim="800000"/>
              <a:headEnd/>
              <a:tailEnd/>
            </a:ln>
          </p:spPr>
          <p:txBody>
            <a:bodyPr>
              <a:spAutoFit/>
            </a:bodyPr>
            <a:lstStyle/>
            <a:p>
              <a:r>
                <a:rPr lang="de-CH" sz="1300" b="1" dirty="0" err="1">
                  <a:latin typeface="Calibri Light" panose="020F0302020204030204" pitchFamily="34" charset="0"/>
                </a:rPr>
                <a:t>Quantex</a:t>
              </a:r>
              <a:r>
                <a:rPr lang="de-CH" sz="1300" b="1" dirty="0">
                  <a:latin typeface="Calibri Light" panose="020F0302020204030204" pitchFamily="34" charset="0"/>
                </a:rPr>
                <a:t> AG</a:t>
              </a:r>
            </a:p>
            <a:p>
              <a:r>
                <a:rPr lang="de-CH" sz="1300" dirty="0">
                  <a:latin typeface="Calibri Light" panose="020F0302020204030204" pitchFamily="34" charset="0"/>
                </a:rPr>
                <a:t>Löwenstrasse 30</a:t>
              </a:r>
            </a:p>
            <a:p>
              <a:r>
                <a:rPr lang="de-CH" sz="1300" dirty="0">
                  <a:latin typeface="Calibri Light" panose="020F0302020204030204" pitchFamily="34" charset="0"/>
                </a:rPr>
                <a:t>CH-8001 Zürich</a:t>
              </a:r>
            </a:p>
            <a:p>
              <a:pPr>
                <a:spcBef>
                  <a:spcPts val="600"/>
                </a:spcBef>
              </a:pPr>
              <a:r>
                <a:rPr lang="de-CH" sz="1100" dirty="0">
                  <a:latin typeface="Calibri Light" panose="020F0302020204030204" pitchFamily="34" charset="0"/>
                </a:rPr>
                <a:t>Tel. 	+41 43 243 03 46</a:t>
              </a:r>
            </a:p>
            <a:p>
              <a:r>
                <a:rPr lang="de-CH" sz="1100" dirty="0">
                  <a:latin typeface="Calibri Light" panose="020F0302020204030204" pitchFamily="34" charset="0"/>
                </a:rPr>
                <a:t>Fax 	+41 43 243 03 47</a:t>
              </a:r>
            </a:p>
          </p:txBody>
        </p:sp>
        <p:sp>
          <p:nvSpPr>
            <p:cNvPr id="45062" name="Textfeld 5"/>
            <p:cNvSpPr txBox="1">
              <a:spLocks noChangeArrowheads="1"/>
            </p:cNvSpPr>
            <p:nvPr/>
          </p:nvSpPr>
          <p:spPr bwMode="auto">
            <a:xfrm>
              <a:off x="4788024" y="1628799"/>
              <a:ext cx="2304256" cy="1107996"/>
            </a:xfrm>
            <a:prstGeom prst="rect">
              <a:avLst/>
            </a:prstGeom>
            <a:solidFill>
              <a:srgbClr val="E6E6E6"/>
            </a:solidFill>
            <a:ln w="9525">
              <a:solidFill>
                <a:srgbClr val="C1BCA4"/>
              </a:solidFill>
              <a:miter lim="800000"/>
              <a:headEnd/>
              <a:tailEnd/>
            </a:ln>
          </p:spPr>
          <p:txBody>
            <a:bodyPr>
              <a:spAutoFit/>
            </a:bodyPr>
            <a:lstStyle/>
            <a:p>
              <a:r>
                <a:rPr lang="de-CH" sz="1300" b="1">
                  <a:latin typeface="Calibri Light" panose="020F0302020204030204" pitchFamily="34" charset="0"/>
                </a:rPr>
                <a:t>Quantex AG</a:t>
              </a:r>
            </a:p>
            <a:p>
              <a:r>
                <a:rPr lang="de-CH" sz="1300">
                  <a:latin typeface="Calibri Light" panose="020F0302020204030204" pitchFamily="34" charset="0"/>
                </a:rPr>
                <a:t>Marktgasse 61</a:t>
              </a:r>
            </a:p>
            <a:p>
              <a:r>
                <a:rPr lang="de-CH" sz="1300">
                  <a:latin typeface="Calibri Light" panose="020F0302020204030204" pitchFamily="34" charset="0"/>
                </a:rPr>
                <a:t>CH-3011 Bern</a:t>
              </a:r>
            </a:p>
            <a:p>
              <a:pPr>
                <a:spcBef>
                  <a:spcPts val="600"/>
                </a:spcBef>
              </a:pPr>
              <a:r>
                <a:rPr lang="de-CH" sz="1100">
                  <a:latin typeface="Calibri Light" panose="020F0302020204030204" pitchFamily="34" charset="0"/>
                </a:rPr>
                <a:t>Tel. 	+41 31 950 24 24</a:t>
              </a:r>
            </a:p>
            <a:p>
              <a:r>
                <a:rPr lang="de-CH" sz="1100">
                  <a:latin typeface="Calibri Light" panose="020F0302020204030204" pitchFamily="34" charset="0"/>
                </a:rPr>
                <a:t>Fax 	+41 31 950 24 25</a:t>
              </a:r>
            </a:p>
          </p:txBody>
        </p:sp>
        <p:sp>
          <p:nvSpPr>
            <p:cNvPr id="45063" name="Textfeld 6"/>
            <p:cNvSpPr txBox="1">
              <a:spLocks noChangeArrowheads="1"/>
            </p:cNvSpPr>
            <p:nvPr/>
          </p:nvSpPr>
          <p:spPr bwMode="auto">
            <a:xfrm>
              <a:off x="1979712" y="2924944"/>
              <a:ext cx="5112568" cy="292388"/>
            </a:xfrm>
            <a:prstGeom prst="rect">
              <a:avLst/>
            </a:prstGeom>
            <a:noFill/>
            <a:ln w="9525">
              <a:noFill/>
              <a:miter lim="800000"/>
              <a:headEnd/>
              <a:tailEnd/>
            </a:ln>
          </p:spPr>
          <p:txBody>
            <a:bodyPr>
              <a:spAutoFit/>
            </a:bodyPr>
            <a:lstStyle/>
            <a:p>
              <a:pPr algn="ctr"/>
              <a:r>
                <a:rPr lang="de-CH" sz="1300" b="1" dirty="0">
                  <a:solidFill>
                    <a:srgbClr val="3E381A"/>
                  </a:solidFill>
                  <a:latin typeface="Calibri Light" panose="020F0302020204030204" pitchFamily="34" charset="0"/>
                </a:rPr>
                <a:t>www.quantex.ch</a:t>
              </a:r>
            </a:p>
          </p:txBody>
        </p:sp>
      </p:grpSp>
      <p:sp>
        <p:nvSpPr>
          <p:cNvPr id="45060" name="Rechteck 8"/>
          <p:cNvSpPr>
            <a:spLocks noChangeArrowheads="1"/>
          </p:cNvSpPr>
          <p:nvPr/>
        </p:nvSpPr>
        <p:spPr bwMode="auto">
          <a:xfrm>
            <a:off x="2286000" y="-911225"/>
            <a:ext cx="4572000" cy="369887"/>
          </a:xfrm>
          <a:prstGeom prst="rect">
            <a:avLst/>
          </a:prstGeom>
          <a:noFill/>
          <a:ln w="9525">
            <a:noFill/>
            <a:miter lim="800000"/>
            <a:headEnd/>
            <a:tailEnd/>
          </a:ln>
        </p:spPr>
        <p:txBody>
          <a:bodyPr>
            <a:spAutoFit/>
          </a:bodyPr>
          <a:lstStyle/>
          <a:p>
            <a:r>
              <a:rPr lang="de-CH">
                <a:latin typeface="Calibri Light" panose="020F0302020204030204" pitchFamily="34" charset="0"/>
              </a:rPr>
              <a:t>. </a:t>
            </a:r>
          </a:p>
        </p:txBody>
      </p:sp>
    </p:spTree>
  </p:cSld>
  <p:clrMapOvr>
    <a:masterClrMapping/>
  </p:clrMapOvr>
</p:sld>
</file>

<file path=ppt/theme/theme1.xml><?xml version="1.0" encoding="utf-8"?>
<a:theme xmlns:a="http://schemas.openxmlformats.org/drawingml/2006/main" name="PP_Vorlage_Commodity_2012">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ctr">
          <a:defRPr sz="1600" dirty="0">
            <a:latin typeface="TheSans B3 Light" pitchFamily="50" charset="0"/>
          </a:defRPr>
        </a:defPPr>
      </a:lstStyle>
    </a:tx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1275</Words>
  <Application>Microsoft Office PowerPoint</Application>
  <PresentationFormat>Bildschirmpräsentation (4:3)</PresentationFormat>
  <Paragraphs>203</Paragraphs>
  <Slides>25</Slides>
  <Notes>1</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25</vt:i4>
      </vt:variant>
    </vt:vector>
  </HeadingPairs>
  <TitlesOfParts>
    <vt:vector size="35" baseType="lpstr">
      <vt:lpstr>TheSans B3 Light</vt:lpstr>
      <vt:lpstr>Calibri</vt:lpstr>
      <vt:lpstr>Lucida Handwriting</vt:lpstr>
      <vt:lpstr>Wingdings</vt:lpstr>
      <vt:lpstr>Calibri Light</vt:lpstr>
      <vt:lpstr>Arial Black</vt:lpstr>
      <vt:lpstr>Courier New</vt:lpstr>
      <vt:lpstr>Arial</vt:lpstr>
      <vt:lpstr>Wingdings 3</vt:lpstr>
      <vt:lpstr>PP_Vorlage_Commodity_2012</vt:lpstr>
      <vt:lpstr>Quantex Multi Asset Fund</vt:lpstr>
      <vt:lpstr>PowerPoint-Präsentation</vt:lpstr>
      <vt:lpstr>PowerPoint-Präsentation</vt:lpstr>
      <vt:lpstr>Outperformance since Inception</vt:lpstr>
      <vt:lpstr>PowerPoint-Präsentation</vt:lpstr>
      <vt:lpstr>PowerPoint-Präsentation</vt:lpstr>
      <vt:lpstr>The Quantex Asset Allocation</vt:lpstr>
      <vt:lpstr>Rebalancing instead of Market Timing</vt:lpstr>
      <vt:lpstr>PowerPoint-Präsentation</vt:lpstr>
      <vt:lpstr>Results – Quantex Global Value Fund</vt:lpstr>
      <vt:lpstr>We don’t do Exciting Things</vt:lpstr>
      <vt:lpstr>Where the others are playing</vt:lpstr>
      <vt:lpstr>Where Quantex is investing</vt:lpstr>
      <vt:lpstr>Boring Stocks perform better</vt:lpstr>
      <vt:lpstr>The Current Stock Selection</vt:lpstr>
      <vt:lpstr>PowerPoint-Präsentation</vt:lpstr>
      <vt:lpstr>Returns during high Inflation (&gt;5%)</vt:lpstr>
      <vt:lpstr>Our Approach for Commodities</vt:lpstr>
      <vt:lpstr>Gold Bars </vt:lpstr>
      <vt:lpstr>The most important Question</vt:lpstr>
      <vt:lpstr>PowerPoint-Präsentation</vt:lpstr>
      <vt:lpstr>the Quantex Fund Team</vt:lpstr>
      <vt:lpstr>Fixed Income</vt:lpstr>
      <vt:lpstr>Fund Information</vt:lpstr>
      <vt:lpstr>Contact and 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Quantex Multi Asset Fund</dc:title>
  <dc:creator>Livio Arpagaus</dc:creator>
  <cp:lastModifiedBy>Peter Frech</cp:lastModifiedBy>
  <cp:revision>122</cp:revision>
  <cp:lastPrinted>2024-10-02T11:35:25Z</cp:lastPrinted>
  <dcterms:created xsi:type="dcterms:W3CDTF">2023-11-23T08:29:26Z</dcterms:created>
  <dcterms:modified xsi:type="dcterms:W3CDTF">2025-10-13T13:00:28Z</dcterms:modified>
</cp:coreProperties>
</file>